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ina S Rauchwerger" initials="ASR" lastIdx="7" clrIdx="0">
    <p:extLst>
      <p:ext uri="{19B8F6BF-5375-455C-9EA6-DF929625EA0E}">
        <p15:presenceInfo xmlns:p15="http://schemas.microsoft.com/office/powerpoint/2012/main" userId="S-1-5-21-1091048779-1534414635-592522955-5739" providerId="AD"/>
      </p:ext>
    </p:extLst>
  </p:cmAuthor>
  <p:cmAuthor id="2" name="Dayna Isaacs" initials="DI" lastIdx="1" clrIdx="1">
    <p:extLst>
      <p:ext uri="{19B8F6BF-5375-455C-9EA6-DF929625EA0E}">
        <p15:presenceInfo xmlns:p15="http://schemas.microsoft.com/office/powerpoint/2012/main" userId="db25f2c989c6f82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E19B"/>
    <a:srgbClr val="00BD81"/>
    <a:srgbClr val="00C6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p:restoredTop sz="90059"/>
  </p:normalViewPr>
  <p:slideViewPr>
    <p:cSldViewPr snapToGrid="0" snapToObjects="1">
      <p:cViewPr>
        <p:scale>
          <a:sx n="111" d="100"/>
          <a:sy n="111" d="100"/>
        </p:scale>
        <p:origin x="1528" y="28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57D257-1759-C744-A582-C7BD3CD58056}" type="datetimeFigureOut">
              <a:rPr lang="en-US" smtClean="0"/>
              <a:t>2/15/21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E11841-BCA4-5340-B721-03FEA6097D81}" type="slidenum">
              <a:rPr lang="en-US" smtClean="0"/>
              <a:t>‹#›</a:t>
            </a:fld>
            <a:endParaRPr lang="en-US"/>
          </a:p>
        </p:txBody>
      </p:sp>
    </p:spTree>
    <p:extLst>
      <p:ext uri="{BB962C8B-B14F-4D97-AF65-F5344CB8AC3E}">
        <p14:creationId xmlns:p14="http://schemas.microsoft.com/office/powerpoint/2010/main" val="3697902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4375" y="1160463"/>
            <a:ext cx="5568950" cy="31337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1F65D6-FDA9-5749-976B-6D0B8010B2E9}" type="slidenum">
              <a:rPr lang="en-US" smtClean="0"/>
              <a:t>1</a:t>
            </a:fld>
            <a:endParaRPr lang="en-US"/>
          </a:p>
        </p:txBody>
      </p:sp>
    </p:spTree>
    <p:extLst>
      <p:ext uri="{BB962C8B-B14F-4D97-AF65-F5344CB8AC3E}">
        <p14:creationId xmlns:p14="http://schemas.microsoft.com/office/powerpoint/2010/main" val="3396135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FED82-99F5-4545-919D-4E89F04A1A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0D75B91-6B8E-AC49-987F-816D06DE8E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A3EDC6F-E2A1-DC40-98FD-D2E2D696CF0E}"/>
              </a:ext>
            </a:extLst>
          </p:cNvPr>
          <p:cNvSpPr>
            <a:spLocks noGrp="1"/>
          </p:cNvSpPr>
          <p:nvPr>
            <p:ph type="dt" sz="half" idx="10"/>
          </p:nvPr>
        </p:nvSpPr>
        <p:spPr/>
        <p:txBody>
          <a:bodyPr/>
          <a:lstStyle/>
          <a:p>
            <a:fld id="{7031BB12-21B7-E242-A1EA-1846406053A3}" type="datetimeFigureOut">
              <a:rPr lang="en-US" smtClean="0"/>
              <a:t>2/15/21</a:t>
            </a:fld>
            <a:endParaRPr lang="en-US"/>
          </a:p>
        </p:txBody>
      </p:sp>
      <p:sp>
        <p:nvSpPr>
          <p:cNvPr id="5" name="Footer Placeholder 4">
            <a:extLst>
              <a:ext uri="{FF2B5EF4-FFF2-40B4-BE49-F238E27FC236}">
                <a16:creationId xmlns:a16="http://schemas.microsoft.com/office/drawing/2014/main" id="{6D81055E-D1BA-8140-8C7F-B4707634AF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19CBB6-F133-1D4E-9C5A-3E18F6E0E007}"/>
              </a:ext>
            </a:extLst>
          </p:cNvPr>
          <p:cNvSpPr>
            <a:spLocks noGrp="1"/>
          </p:cNvSpPr>
          <p:nvPr>
            <p:ph type="sldNum" sz="quarter" idx="12"/>
          </p:nvPr>
        </p:nvSpPr>
        <p:spPr/>
        <p:txBody>
          <a:bodyPr/>
          <a:lstStyle/>
          <a:p>
            <a:fld id="{6C508E14-2A98-B04E-8C86-D5F467079F32}" type="slidenum">
              <a:rPr lang="en-US" smtClean="0"/>
              <a:t>‹#›</a:t>
            </a:fld>
            <a:endParaRPr lang="en-US"/>
          </a:p>
        </p:txBody>
      </p:sp>
    </p:spTree>
    <p:extLst>
      <p:ext uri="{BB962C8B-B14F-4D97-AF65-F5344CB8AC3E}">
        <p14:creationId xmlns:p14="http://schemas.microsoft.com/office/powerpoint/2010/main" val="269898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E4080-D0E1-BB49-AB63-AFDEEBDA7A7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405A7F5-470A-884C-9E91-A54920F5FC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21B4F8-33CF-5540-A1D0-3FE668E59E86}"/>
              </a:ext>
            </a:extLst>
          </p:cNvPr>
          <p:cNvSpPr>
            <a:spLocks noGrp="1"/>
          </p:cNvSpPr>
          <p:nvPr>
            <p:ph type="dt" sz="half" idx="10"/>
          </p:nvPr>
        </p:nvSpPr>
        <p:spPr/>
        <p:txBody>
          <a:bodyPr/>
          <a:lstStyle/>
          <a:p>
            <a:fld id="{7031BB12-21B7-E242-A1EA-1846406053A3}" type="datetimeFigureOut">
              <a:rPr lang="en-US" smtClean="0"/>
              <a:t>2/15/21</a:t>
            </a:fld>
            <a:endParaRPr lang="en-US"/>
          </a:p>
        </p:txBody>
      </p:sp>
      <p:sp>
        <p:nvSpPr>
          <p:cNvPr id="5" name="Footer Placeholder 4">
            <a:extLst>
              <a:ext uri="{FF2B5EF4-FFF2-40B4-BE49-F238E27FC236}">
                <a16:creationId xmlns:a16="http://schemas.microsoft.com/office/drawing/2014/main" id="{489DEDAD-6876-8C41-A891-125E99C321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BD18AA-1DA6-BF4B-9E27-A8F0BD1AECAD}"/>
              </a:ext>
            </a:extLst>
          </p:cNvPr>
          <p:cNvSpPr>
            <a:spLocks noGrp="1"/>
          </p:cNvSpPr>
          <p:nvPr>
            <p:ph type="sldNum" sz="quarter" idx="12"/>
          </p:nvPr>
        </p:nvSpPr>
        <p:spPr/>
        <p:txBody>
          <a:bodyPr/>
          <a:lstStyle/>
          <a:p>
            <a:fld id="{6C508E14-2A98-B04E-8C86-D5F467079F32}" type="slidenum">
              <a:rPr lang="en-US" smtClean="0"/>
              <a:t>‹#›</a:t>
            </a:fld>
            <a:endParaRPr lang="en-US"/>
          </a:p>
        </p:txBody>
      </p:sp>
    </p:spTree>
    <p:extLst>
      <p:ext uri="{BB962C8B-B14F-4D97-AF65-F5344CB8AC3E}">
        <p14:creationId xmlns:p14="http://schemas.microsoft.com/office/powerpoint/2010/main" val="1288714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903E57-4FEB-154E-819F-6B68A032757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AD1867A-1809-8149-BAB6-F3ABD90ED2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DCB039-96AE-884E-816D-208C8B139B7F}"/>
              </a:ext>
            </a:extLst>
          </p:cNvPr>
          <p:cNvSpPr>
            <a:spLocks noGrp="1"/>
          </p:cNvSpPr>
          <p:nvPr>
            <p:ph type="dt" sz="half" idx="10"/>
          </p:nvPr>
        </p:nvSpPr>
        <p:spPr/>
        <p:txBody>
          <a:bodyPr/>
          <a:lstStyle/>
          <a:p>
            <a:fld id="{7031BB12-21B7-E242-A1EA-1846406053A3}" type="datetimeFigureOut">
              <a:rPr lang="en-US" smtClean="0"/>
              <a:t>2/15/21</a:t>
            </a:fld>
            <a:endParaRPr lang="en-US"/>
          </a:p>
        </p:txBody>
      </p:sp>
      <p:sp>
        <p:nvSpPr>
          <p:cNvPr id="5" name="Footer Placeholder 4">
            <a:extLst>
              <a:ext uri="{FF2B5EF4-FFF2-40B4-BE49-F238E27FC236}">
                <a16:creationId xmlns:a16="http://schemas.microsoft.com/office/drawing/2014/main" id="{74B0093A-9E20-D346-962C-E45D612912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ACD6DD-80B5-A145-A397-299B058C04D0}"/>
              </a:ext>
            </a:extLst>
          </p:cNvPr>
          <p:cNvSpPr>
            <a:spLocks noGrp="1"/>
          </p:cNvSpPr>
          <p:nvPr>
            <p:ph type="sldNum" sz="quarter" idx="12"/>
          </p:nvPr>
        </p:nvSpPr>
        <p:spPr/>
        <p:txBody>
          <a:bodyPr/>
          <a:lstStyle/>
          <a:p>
            <a:fld id="{6C508E14-2A98-B04E-8C86-D5F467079F32}" type="slidenum">
              <a:rPr lang="en-US" smtClean="0"/>
              <a:t>‹#›</a:t>
            </a:fld>
            <a:endParaRPr lang="en-US"/>
          </a:p>
        </p:txBody>
      </p:sp>
    </p:spTree>
    <p:extLst>
      <p:ext uri="{BB962C8B-B14F-4D97-AF65-F5344CB8AC3E}">
        <p14:creationId xmlns:p14="http://schemas.microsoft.com/office/powerpoint/2010/main" val="21433588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914326" y="609593"/>
            <a:ext cx="10363351" cy="1142942"/>
          </a:xfrm>
        </p:spPr>
        <p:txBody>
          <a:bodyPr/>
          <a:lstStyle/>
          <a:p>
            <a:r>
              <a:rPr lang="en-US"/>
              <a:t>Click to edit Master title style</a:t>
            </a:r>
          </a:p>
        </p:txBody>
      </p:sp>
      <p:sp>
        <p:nvSpPr>
          <p:cNvPr id="3" name="Content Placeholder 2"/>
          <p:cNvSpPr>
            <a:spLocks noGrp="1"/>
          </p:cNvSpPr>
          <p:nvPr>
            <p:ph sz="quarter" idx="1"/>
          </p:nvPr>
        </p:nvSpPr>
        <p:spPr>
          <a:xfrm>
            <a:off x="914325" y="1981264"/>
            <a:ext cx="5163533" cy="20404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14143" y="1981264"/>
            <a:ext cx="5163533" cy="20404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914325" y="4055129"/>
            <a:ext cx="5163533" cy="20407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14143" y="4055129"/>
            <a:ext cx="5163533" cy="20407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C78C2EE-D570-8242-9F65-42CF7435A1CA}"/>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2D1AECAE-DAC9-EA49-B94C-57DDCBCD089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817D5B0-C918-1C4B-A14C-E1B499B33B30}"/>
              </a:ext>
            </a:extLst>
          </p:cNvPr>
          <p:cNvSpPr>
            <a:spLocks noGrp="1" noChangeArrowheads="1"/>
          </p:cNvSpPr>
          <p:nvPr>
            <p:ph type="sldNum" sz="quarter" idx="12"/>
          </p:nvPr>
        </p:nvSpPr>
        <p:spPr>
          <a:ln/>
        </p:spPr>
        <p:txBody>
          <a:bodyPr/>
          <a:lstStyle>
            <a:lvl1pPr>
              <a:defRPr/>
            </a:lvl1pPr>
          </a:lstStyle>
          <a:p>
            <a:fld id="{2319B58D-F71F-F64D-8B4E-A145C711173C}" type="slidenum">
              <a:rPr lang="en-US" altLang="en-US"/>
              <a:pPr/>
              <a:t>‹#›</a:t>
            </a:fld>
            <a:endParaRPr lang="en-US" altLang="en-US"/>
          </a:p>
        </p:txBody>
      </p:sp>
    </p:spTree>
    <p:extLst>
      <p:ext uri="{BB962C8B-B14F-4D97-AF65-F5344CB8AC3E}">
        <p14:creationId xmlns:p14="http://schemas.microsoft.com/office/powerpoint/2010/main" val="4248080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A0414-8B24-D94F-BD4F-FC9992898D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A30C0B-6FA6-E147-B81A-C61E16D610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88A171-D65D-6645-86A0-397E20F81ACC}"/>
              </a:ext>
            </a:extLst>
          </p:cNvPr>
          <p:cNvSpPr>
            <a:spLocks noGrp="1"/>
          </p:cNvSpPr>
          <p:nvPr>
            <p:ph type="dt" sz="half" idx="10"/>
          </p:nvPr>
        </p:nvSpPr>
        <p:spPr/>
        <p:txBody>
          <a:bodyPr/>
          <a:lstStyle/>
          <a:p>
            <a:fld id="{7031BB12-21B7-E242-A1EA-1846406053A3}" type="datetimeFigureOut">
              <a:rPr lang="en-US" smtClean="0"/>
              <a:t>2/15/21</a:t>
            </a:fld>
            <a:endParaRPr lang="en-US"/>
          </a:p>
        </p:txBody>
      </p:sp>
      <p:sp>
        <p:nvSpPr>
          <p:cNvPr id="5" name="Footer Placeholder 4">
            <a:extLst>
              <a:ext uri="{FF2B5EF4-FFF2-40B4-BE49-F238E27FC236}">
                <a16:creationId xmlns:a16="http://schemas.microsoft.com/office/drawing/2014/main" id="{B5B9415E-C337-9241-A002-C76A9AB630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5ECABE-FFF9-4646-AF73-ABC6AEB1CA14}"/>
              </a:ext>
            </a:extLst>
          </p:cNvPr>
          <p:cNvSpPr>
            <a:spLocks noGrp="1"/>
          </p:cNvSpPr>
          <p:nvPr>
            <p:ph type="sldNum" sz="quarter" idx="12"/>
          </p:nvPr>
        </p:nvSpPr>
        <p:spPr/>
        <p:txBody>
          <a:bodyPr/>
          <a:lstStyle/>
          <a:p>
            <a:fld id="{6C508E14-2A98-B04E-8C86-D5F467079F32}" type="slidenum">
              <a:rPr lang="en-US" smtClean="0"/>
              <a:t>‹#›</a:t>
            </a:fld>
            <a:endParaRPr lang="en-US"/>
          </a:p>
        </p:txBody>
      </p:sp>
    </p:spTree>
    <p:extLst>
      <p:ext uri="{BB962C8B-B14F-4D97-AF65-F5344CB8AC3E}">
        <p14:creationId xmlns:p14="http://schemas.microsoft.com/office/powerpoint/2010/main" val="3284568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4B158-7681-C74A-9E91-850822881B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DFA258B-4B07-9D4E-8CBA-B40ABC18D2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E25AB8-8A85-B847-AA07-514F2931690E}"/>
              </a:ext>
            </a:extLst>
          </p:cNvPr>
          <p:cNvSpPr>
            <a:spLocks noGrp="1"/>
          </p:cNvSpPr>
          <p:nvPr>
            <p:ph type="dt" sz="half" idx="10"/>
          </p:nvPr>
        </p:nvSpPr>
        <p:spPr/>
        <p:txBody>
          <a:bodyPr/>
          <a:lstStyle/>
          <a:p>
            <a:fld id="{7031BB12-21B7-E242-A1EA-1846406053A3}" type="datetimeFigureOut">
              <a:rPr lang="en-US" smtClean="0"/>
              <a:t>2/15/21</a:t>
            </a:fld>
            <a:endParaRPr lang="en-US"/>
          </a:p>
        </p:txBody>
      </p:sp>
      <p:sp>
        <p:nvSpPr>
          <p:cNvPr id="5" name="Footer Placeholder 4">
            <a:extLst>
              <a:ext uri="{FF2B5EF4-FFF2-40B4-BE49-F238E27FC236}">
                <a16:creationId xmlns:a16="http://schemas.microsoft.com/office/drawing/2014/main" id="{42ABE64B-CFE2-AA46-A10A-C9C28A04FA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28FE5B-573B-7B41-B4E6-5CD5083D4440}"/>
              </a:ext>
            </a:extLst>
          </p:cNvPr>
          <p:cNvSpPr>
            <a:spLocks noGrp="1"/>
          </p:cNvSpPr>
          <p:nvPr>
            <p:ph type="sldNum" sz="quarter" idx="12"/>
          </p:nvPr>
        </p:nvSpPr>
        <p:spPr/>
        <p:txBody>
          <a:bodyPr/>
          <a:lstStyle/>
          <a:p>
            <a:fld id="{6C508E14-2A98-B04E-8C86-D5F467079F32}" type="slidenum">
              <a:rPr lang="en-US" smtClean="0"/>
              <a:t>‹#›</a:t>
            </a:fld>
            <a:endParaRPr lang="en-US"/>
          </a:p>
        </p:txBody>
      </p:sp>
    </p:spTree>
    <p:extLst>
      <p:ext uri="{BB962C8B-B14F-4D97-AF65-F5344CB8AC3E}">
        <p14:creationId xmlns:p14="http://schemas.microsoft.com/office/powerpoint/2010/main" val="3661782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DBE11-926D-F14D-B252-1B72AAF93C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29EFAC-876D-C64A-98FA-1362D60DA4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CD9720F-174A-C44A-8B20-E2416949AA2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5103F5C-B035-5A40-A917-ED404D8D1DCE}"/>
              </a:ext>
            </a:extLst>
          </p:cNvPr>
          <p:cNvSpPr>
            <a:spLocks noGrp="1"/>
          </p:cNvSpPr>
          <p:nvPr>
            <p:ph type="dt" sz="half" idx="10"/>
          </p:nvPr>
        </p:nvSpPr>
        <p:spPr/>
        <p:txBody>
          <a:bodyPr/>
          <a:lstStyle/>
          <a:p>
            <a:fld id="{7031BB12-21B7-E242-A1EA-1846406053A3}" type="datetimeFigureOut">
              <a:rPr lang="en-US" smtClean="0"/>
              <a:t>2/15/21</a:t>
            </a:fld>
            <a:endParaRPr lang="en-US"/>
          </a:p>
        </p:txBody>
      </p:sp>
      <p:sp>
        <p:nvSpPr>
          <p:cNvPr id="6" name="Footer Placeholder 5">
            <a:extLst>
              <a:ext uri="{FF2B5EF4-FFF2-40B4-BE49-F238E27FC236}">
                <a16:creationId xmlns:a16="http://schemas.microsoft.com/office/drawing/2014/main" id="{B76B3DA4-03FF-1740-BE53-25DC109138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03DA22-3320-414F-ABA4-2111DBF8A096}"/>
              </a:ext>
            </a:extLst>
          </p:cNvPr>
          <p:cNvSpPr>
            <a:spLocks noGrp="1"/>
          </p:cNvSpPr>
          <p:nvPr>
            <p:ph type="sldNum" sz="quarter" idx="12"/>
          </p:nvPr>
        </p:nvSpPr>
        <p:spPr/>
        <p:txBody>
          <a:bodyPr/>
          <a:lstStyle/>
          <a:p>
            <a:fld id="{6C508E14-2A98-B04E-8C86-D5F467079F32}" type="slidenum">
              <a:rPr lang="en-US" smtClean="0"/>
              <a:t>‹#›</a:t>
            </a:fld>
            <a:endParaRPr lang="en-US"/>
          </a:p>
        </p:txBody>
      </p:sp>
    </p:spTree>
    <p:extLst>
      <p:ext uri="{BB962C8B-B14F-4D97-AF65-F5344CB8AC3E}">
        <p14:creationId xmlns:p14="http://schemas.microsoft.com/office/powerpoint/2010/main" val="4072162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C6F5C-251F-4449-ACD5-0C3F0267F84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258CCE-EFBB-F64D-98BD-7EF4422380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8F12C6-7992-2746-99CC-719B883C48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C9E0F5B-3DF1-A146-BCC0-2F42F29F82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1FA85A-3504-AE4B-BD93-F88D635E27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79F84E-9DC3-8A46-AA77-740F5745D62E}"/>
              </a:ext>
            </a:extLst>
          </p:cNvPr>
          <p:cNvSpPr>
            <a:spLocks noGrp="1"/>
          </p:cNvSpPr>
          <p:nvPr>
            <p:ph type="dt" sz="half" idx="10"/>
          </p:nvPr>
        </p:nvSpPr>
        <p:spPr/>
        <p:txBody>
          <a:bodyPr/>
          <a:lstStyle/>
          <a:p>
            <a:fld id="{7031BB12-21B7-E242-A1EA-1846406053A3}" type="datetimeFigureOut">
              <a:rPr lang="en-US" smtClean="0"/>
              <a:t>2/15/21</a:t>
            </a:fld>
            <a:endParaRPr lang="en-US"/>
          </a:p>
        </p:txBody>
      </p:sp>
      <p:sp>
        <p:nvSpPr>
          <p:cNvPr id="8" name="Footer Placeholder 7">
            <a:extLst>
              <a:ext uri="{FF2B5EF4-FFF2-40B4-BE49-F238E27FC236}">
                <a16:creationId xmlns:a16="http://schemas.microsoft.com/office/drawing/2014/main" id="{13C247B7-F715-E342-8326-D66B4528CC0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A14428-AA52-914A-A7B3-78980109C089}"/>
              </a:ext>
            </a:extLst>
          </p:cNvPr>
          <p:cNvSpPr>
            <a:spLocks noGrp="1"/>
          </p:cNvSpPr>
          <p:nvPr>
            <p:ph type="sldNum" sz="quarter" idx="12"/>
          </p:nvPr>
        </p:nvSpPr>
        <p:spPr/>
        <p:txBody>
          <a:bodyPr/>
          <a:lstStyle/>
          <a:p>
            <a:fld id="{6C508E14-2A98-B04E-8C86-D5F467079F32}" type="slidenum">
              <a:rPr lang="en-US" smtClean="0"/>
              <a:t>‹#›</a:t>
            </a:fld>
            <a:endParaRPr lang="en-US"/>
          </a:p>
        </p:txBody>
      </p:sp>
    </p:spTree>
    <p:extLst>
      <p:ext uri="{BB962C8B-B14F-4D97-AF65-F5344CB8AC3E}">
        <p14:creationId xmlns:p14="http://schemas.microsoft.com/office/powerpoint/2010/main" val="3244758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3E84C-8FF8-A04E-AA44-28B9257CB1F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221E1D0-E312-2149-800F-DB2DB4DC2859}"/>
              </a:ext>
            </a:extLst>
          </p:cNvPr>
          <p:cNvSpPr>
            <a:spLocks noGrp="1"/>
          </p:cNvSpPr>
          <p:nvPr>
            <p:ph type="dt" sz="half" idx="10"/>
          </p:nvPr>
        </p:nvSpPr>
        <p:spPr/>
        <p:txBody>
          <a:bodyPr/>
          <a:lstStyle/>
          <a:p>
            <a:fld id="{7031BB12-21B7-E242-A1EA-1846406053A3}" type="datetimeFigureOut">
              <a:rPr lang="en-US" smtClean="0"/>
              <a:t>2/15/21</a:t>
            </a:fld>
            <a:endParaRPr lang="en-US"/>
          </a:p>
        </p:txBody>
      </p:sp>
      <p:sp>
        <p:nvSpPr>
          <p:cNvPr id="4" name="Footer Placeholder 3">
            <a:extLst>
              <a:ext uri="{FF2B5EF4-FFF2-40B4-BE49-F238E27FC236}">
                <a16:creationId xmlns:a16="http://schemas.microsoft.com/office/drawing/2014/main" id="{F99C6660-97B0-E144-970E-09BF00D8FA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07BC16-E046-4044-86C4-3CFD4A147672}"/>
              </a:ext>
            </a:extLst>
          </p:cNvPr>
          <p:cNvSpPr>
            <a:spLocks noGrp="1"/>
          </p:cNvSpPr>
          <p:nvPr>
            <p:ph type="sldNum" sz="quarter" idx="12"/>
          </p:nvPr>
        </p:nvSpPr>
        <p:spPr/>
        <p:txBody>
          <a:bodyPr/>
          <a:lstStyle/>
          <a:p>
            <a:fld id="{6C508E14-2A98-B04E-8C86-D5F467079F32}" type="slidenum">
              <a:rPr lang="en-US" smtClean="0"/>
              <a:t>‹#›</a:t>
            </a:fld>
            <a:endParaRPr lang="en-US"/>
          </a:p>
        </p:txBody>
      </p:sp>
    </p:spTree>
    <p:extLst>
      <p:ext uri="{BB962C8B-B14F-4D97-AF65-F5344CB8AC3E}">
        <p14:creationId xmlns:p14="http://schemas.microsoft.com/office/powerpoint/2010/main" val="3680186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D3E24C-3796-714B-9DAB-C33F3BB19AF6}"/>
              </a:ext>
            </a:extLst>
          </p:cNvPr>
          <p:cNvSpPr>
            <a:spLocks noGrp="1"/>
          </p:cNvSpPr>
          <p:nvPr>
            <p:ph type="dt" sz="half" idx="10"/>
          </p:nvPr>
        </p:nvSpPr>
        <p:spPr/>
        <p:txBody>
          <a:bodyPr/>
          <a:lstStyle/>
          <a:p>
            <a:fld id="{7031BB12-21B7-E242-A1EA-1846406053A3}" type="datetimeFigureOut">
              <a:rPr lang="en-US" smtClean="0"/>
              <a:t>2/15/21</a:t>
            </a:fld>
            <a:endParaRPr lang="en-US"/>
          </a:p>
        </p:txBody>
      </p:sp>
      <p:sp>
        <p:nvSpPr>
          <p:cNvPr id="3" name="Footer Placeholder 2">
            <a:extLst>
              <a:ext uri="{FF2B5EF4-FFF2-40B4-BE49-F238E27FC236}">
                <a16:creationId xmlns:a16="http://schemas.microsoft.com/office/drawing/2014/main" id="{E1A7C4CE-1B51-FA4C-8945-2EBA9019239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3634E26-C711-A44A-A4CF-601C12979441}"/>
              </a:ext>
            </a:extLst>
          </p:cNvPr>
          <p:cNvSpPr>
            <a:spLocks noGrp="1"/>
          </p:cNvSpPr>
          <p:nvPr>
            <p:ph type="sldNum" sz="quarter" idx="12"/>
          </p:nvPr>
        </p:nvSpPr>
        <p:spPr/>
        <p:txBody>
          <a:bodyPr/>
          <a:lstStyle/>
          <a:p>
            <a:fld id="{6C508E14-2A98-B04E-8C86-D5F467079F32}" type="slidenum">
              <a:rPr lang="en-US" smtClean="0"/>
              <a:t>‹#›</a:t>
            </a:fld>
            <a:endParaRPr lang="en-US"/>
          </a:p>
        </p:txBody>
      </p:sp>
    </p:spTree>
    <p:extLst>
      <p:ext uri="{BB962C8B-B14F-4D97-AF65-F5344CB8AC3E}">
        <p14:creationId xmlns:p14="http://schemas.microsoft.com/office/powerpoint/2010/main" val="2176156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7343F-44D0-274B-80D9-9942FE807D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778FAF-E6FC-3042-B868-46C22C11E7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808145-51AB-9A44-858A-1E8F100601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732721-01BB-4E4D-8029-276D7AD34970}"/>
              </a:ext>
            </a:extLst>
          </p:cNvPr>
          <p:cNvSpPr>
            <a:spLocks noGrp="1"/>
          </p:cNvSpPr>
          <p:nvPr>
            <p:ph type="dt" sz="half" idx="10"/>
          </p:nvPr>
        </p:nvSpPr>
        <p:spPr/>
        <p:txBody>
          <a:bodyPr/>
          <a:lstStyle/>
          <a:p>
            <a:fld id="{7031BB12-21B7-E242-A1EA-1846406053A3}" type="datetimeFigureOut">
              <a:rPr lang="en-US" smtClean="0"/>
              <a:t>2/15/21</a:t>
            </a:fld>
            <a:endParaRPr lang="en-US"/>
          </a:p>
        </p:txBody>
      </p:sp>
      <p:sp>
        <p:nvSpPr>
          <p:cNvPr id="6" name="Footer Placeholder 5">
            <a:extLst>
              <a:ext uri="{FF2B5EF4-FFF2-40B4-BE49-F238E27FC236}">
                <a16:creationId xmlns:a16="http://schemas.microsoft.com/office/drawing/2014/main" id="{D6716E8A-5827-6142-B944-64C82365DF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9562DB-EDE7-E644-AFD2-6AE42E6A2172}"/>
              </a:ext>
            </a:extLst>
          </p:cNvPr>
          <p:cNvSpPr>
            <a:spLocks noGrp="1"/>
          </p:cNvSpPr>
          <p:nvPr>
            <p:ph type="sldNum" sz="quarter" idx="12"/>
          </p:nvPr>
        </p:nvSpPr>
        <p:spPr/>
        <p:txBody>
          <a:bodyPr/>
          <a:lstStyle/>
          <a:p>
            <a:fld id="{6C508E14-2A98-B04E-8C86-D5F467079F32}" type="slidenum">
              <a:rPr lang="en-US" smtClean="0"/>
              <a:t>‹#›</a:t>
            </a:fld>
            <a:endParaRPr lang="en-US"/>
          </a:p>
        </p:txBody>
      </p:sp>
    </p:spTree>
    <p:extLst>
      <p:ext uri="{BB962C8B-B14F-4D97-AF65-F5344CB8AC3E}">
        <p14:creationId xmlns:p14="http://schemas.microsoft.com/office/powerpoint/2010/main" val="4215980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AF752-81CB-DB48-9DA5-F4123C8B24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F4CC6C-59BB-3547-99DD-C662F2ABA4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AE284A-1C8A-094F-8751-BC8051185E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9EA98F-E4C3-3842-B9CF-0152386E6AA1}"/>
              </a:ext>
            </a:extLst>
          </p:cNvPr>
          <p:cNvSpPr>
            <a:spLocks noGrp="1"/>
          </p:cNvSpPr>
          <p:nvPr>
            <p:ph type="dt" sz="half" idx="10"/>
          </p:nvPr>
        </p:nvSpPr>
        <p:spPr/>
        <p:txBody>
          <a:bodyPr/>
          <a:lstStyle/>
          <a:p>
            <a:fld id="{7031BB12-21B7-E242-A1EA-1846406053A3}" type="datetimeFigureOut">
              <a:rPr lang="en-US" smtClean="0"/>
              <a:t>2/15/21</a:t>
            </a:fld>
            <a:endParaRPr lang="en-US"/>
          </a:p>
        </p:txBody>
      </p:sp>
      <p:sp>
        <p:nvSpPr>
          <p:cNvPr id="6" name="Footer Placeholder 5">
            <a:extLst>
              <a:ext uri="{FF2B5EF4-FFF2-40B4-BE49-F238E27FC236}">
                <a16:creationId xmlns:a16="http://schemas.microsoft.com/office/drawing/2014/main" id="{A18F4073-C64D-1D45-9416-5A53328CD1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22B632-969A-0240-A15D-09F4B3CD5262}"/>
              </a:ext>
            </a:extLst>
          </p:cNvPr>
          <p:cNvSpPr>
            <a:spLocks noGrp="1"/>
          </p:cNvSpPr>
          <p:nvPr>
            <p:ph type="sldNum" sz="quarter" idx="12"/>
          </p:nvPr>
        </p:nvSpPr>
        <p:spPr/>
        <p:txBody>
          <a:bodyPr/>
          <a:lstStyle/>
          <a:p>
            <a:fld id="{6C508E14-2A98-B04E-8C86-D5F467079F32}" type="slidenum">
              <a:rPr lang="en-US" smtClean="0"/>
              <a:t>‹#›</a:t>
            </a:fld>
            <a:endParaRPr lang="en-US"/>
          </a:p>
        </p:txBody>
      </p:sp>
    </p:spTree>
    <p:extLst>
      <p:ext uri="{BB962C8B-B14F-4D97-AF65-F5344CB8AC3E}">
        <p14:creationId xmlns:p14="http://schemas.microsoft.com/office/powerpoint/2010/main" val="18087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A7C507-C698-164A-A0FE-16E92E7BEE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A6F421-2E56-E84A-AF87-E7DE81C188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354870-D995-BA45-8A2D-A5DBEDDC97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31BB12-21B7-E242-A1EA-1846406053A3}" type="datetimeFigureOut">
              <a:rPr lang="en-US" smtClean="0"/>
              <a:t>2/15/21</a:t>
            </a:fld>
            <a:endParaRPr lang="en-US"/>
          </a:p>
        </p:txBody>
      </p:sp>
      <p:sp>
        <p:nvSpPr>
          <p:cNvPr id="5" name="Footer Placeholder 4">
            <a:extLst>
              <a:ext uri="{FF2B5EF4-FFF2-40B4-BE49-F238E27FC236}">
                <a16:creationId xmlns:a16="http://schemas.microsoft.com/office/drawing/2014/main" id="{11BEF750-35C1-BD49-802F-12FDF7C298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E72C24-3330-C048-96D3-1AEB4802B9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508E14-2A98-B04E-8C86-D5F467079F32}" type="slidenum">
              <a:rPr lang="en-US" smtClean="0"/>
              <a:t>‹#›</a:t>
            </a:fld>
            <a:endParaRPr lang="en-US"/>
          </a:p>
        </p:txBody>
      </p:sp>
    </p:spTree>
    <p:extLst>
      <p:ext uri="{BB962C8B-B14F-4D97-AF65-F5344CB8AC3E}">
        <p14:creationId xmlns:p14="http://schemas.microsoft.com/office/powerpoint/2010/main" val="3784458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tiff"/><Relationship Id="rId5" Type="http://schemas.openxmlformats.org/officeDocument/2006/relationships/image" Target="../media/image3.sv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4">
            <a:extLst>
              <a:ext uri="{FF2B5EF4-FFF2-40B4-BE49-F238E27FC236}">
                <a16:creationId xmlns:a16="http://schemas.microsoft.com/office/drawing/2014/main" id="{34656D1E-7498-CB47-AE4A-196C30656F46}"/>
              </a:ext>
            </a:extLst>
          </p:cNvPr>
          <p:cNvSpPr>
            <a:spLocks noChangeArrowheads="1"/>
          </p:cNvSpPr>
          <p:nvPr/>
        </p:nvSpPr>
        <p:spPr bwMode="auto">
          <a:xfrm>
            <a:off x="4057636" y="-6518"/>
            <a:ext cx="3894666" cy="6864518"/>
          </a:xfrm>
          <a:prstGeom prst="rect">
            <a:avLst/>
          </a:prstGeom>
          <a:solidFill>
            <a:srgbClr val="005493"/>
          </a:solidFill>
          <a:ln w="50800">
            <a:noFill/>
            <a:round/>
            <a:headEnd/>
            <a:tailEnd/>
          </a:ln>
        </p:spPr>
        <p:txBody>
          <a:bodyPr/>
          <a:lstStyle>
            <a:lvl1pPr eaLnBrk="0" hangingPunct="0">
              <a:defRPr sz="2400">
                <a:solidFill>
                  <a:schemeClr val="tx1"/>
                </a:solidFill>
                <a:latin typeface="Times" pitchFamily="2" charset="0"/>
                <a:ea typeface="ＭＳ Ｐゴシック" panose="020B0600070205080204" pitchFamily="34" charset="-128"/>
              </a:defRPr>
            </a:lvl1pPr>
            <a:lvl2pPr marL="742950" indent="-285750" eaLnBrk="0" hangingPunct="0">
              <a:defRPr sz="2400">
                <a:solidFill>
                  <a:schemeClr val="tx1"/>
                </a:solidFill>
                <a:latin typeface="Times" pitchFamily="2" charset="0"/>
                <a:ea typeface="ＭＳ Ｐゴシック" panose="020B0600070205080204" pitchFamily="34" charset="-128"/>
              </a:defRPr>
            </a:lvl2pPr>
            <a:lvl3pPr marL="1143000" indent="-228600" eaLnBrk="0" hangingPunct="0">
              <a:defRPr sz="2400">
                <a:solidFill>
                  <a:schemeClr val="tx1"/>
                </a:solidFill>
                <a:latin typeface="Times" pitchFamily="2" charset="0"/>
                <a:ea typeface="ＭＳ Ｐゴシック" panose="020B0600070205080204" pitchFamily="34" charset="-128"/>
              </a:defRPr>
            </a:lvl3pPr>
            <a:lvl4pPr marL="1600200" indent="-228600" eaLnBrk="0" hangingPunct="0">
              <a:defRPr sz="2400">
                <a:solidFill>
                  <a:schemeClr val="tx1"/>
                </a:solidFill>
                <a:latin typeface="Times" pitchFamily="2" charset="0"/>
                <a:ea typeface="ＭＳ Ｐゴシック" panose="020B0600070205080204" pitchFamily="34" charset="-128"/>
              </a:defRPr>
            </a:lvl4pPr>
            <a:lvl5pPr marL="2057400" indent="-228600" eaLnBrk="0" hangingPunct="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459">
                <a:solidFill>
                  <a:schemeClr val="accent1">
                    <a:lumMod val="75000"/>
                  </a:schemeClr>
                </a:solidFill>
              </a:rPr>
              <a:t> </a:t>
            </a:r>
          </a:p>
        </p:txBody>
      </p:sp>
      <p:sp>
        <p:nvSpPr>
          <p:cNvPr id="14338" name="Text Box 2">
            <a:extLst>
              <a:ext uri="{FF2B5EF4-FFF2-40B4-BE49-F238E27FC236}">
                <a16:creationId xmlns:a16="http://schemas.microsoft.com/office/drawing/2014/main" id="{A3192594-21C3-7A45-8726-C7C9250E9FD8}"/>
              </a:ext>
            </a:extLst>
          </p:cNvPr>
          <p:cNvSpPr txBox="1">
            <a:spLocks noChangeArrowheads="1"/>
          </p:cNvSpPr>
          <p:nvPr/>
        </p:nvSpPr>
        <p:spPr bwMode="auto">
          <a:xfrm>
            <a:off x="4194364" y="1983040"/>
            <a:ext cx="3621209"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pitchFamily="2" charset="0"/>
                <a:ea typeface="ＭＳ Ｐゴシック" panose="020B0600070205080204" pitchFamily="34" charset="-128"/>
              </a:defRPr>
            </a:lvl1pPr>
            <a:lvl2pPr marL="742950" indent="-285750" eaLnBrk="0" hangingPunct="0">
              <a:defRPr sz="2400">
                <a:solidFill>
                  <a:schemeClr val="tx1"/>
                </a:solidFill>
                <a:latin typeface="Times" pitchFamily="2" charset="0"/>
                <a:ea typeface="ＭＳ Ｐゴシック" panose="020B0600070205080204" pitchFamily="34" charset="-128"/>
              </a:defRPr>
            </a:lvl2pPr>
            <a:lvl3pPr marL="1143000" indent="-228600" eaLnBrk="0" hangingPunct="0">
              <a:defRPr sz="2400">
                <a:solidFill>
                  <a:schemeClr val="tx1"/>
                </a:solidFill>
                <a:latin typeface="Times" pitchFamily="2" charset="0"/>
                <a:ea typeface="ＭＳ Ｐゴシック" panose="020B0600070205080204" pitchFamily="34" charset="-128"/>
              </a:defRPr>
            </a:lvl3pPr>
            <a:lvl4pPr marL="1600200" indent="-228600" eaLnBrk="0" hangingPunct="0">
              <a:defRPr sz="2400">
                <a:solidFill>
                  <a:schemeClr val="tx1"/>
                </a:solidFill>
                <a:latin typeface="Times" pitchFamily="2" charset="0"/>
                <a:ea typeface="ＭＳ Ｐゴシック" panose="020B0600070205080204" pitchFamily="34" charset="-128"/>
              </a:defRPr>
            </a:lvl4pPr>
            <a:lvl5pPr marL="2057400" indent="-228600" eaLnBrk="0" hangingPunct="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sz="2800" dirty="0">
                <a:solidFill>
                  <a:schemeClr val="bg1"/>
                </a:solidFill>
                <a:latin typeface="Calibri" panose="020F0502020204030204" pitchFamily="34" charset="0"/>
                <a:cs typeface="Calibri" panose="020F0502020204030204" pitchFamily="34" charset="0"/>
              </a:rPr>
              <a:t>Select patients with acute PE can safely be diagnosed and managed entirely in the primary care setting.</a:t>
            </a:r>
          </a:p>
        </p:txBody>
      </p:sp>
      <p:sp>
        <p:nvSpPr>
          <p:cNvPr id="14339" name="Text Box 3">
            <a:extLst>
              <a:ext uri="{FF2B5EF4-FFF2-40B4-BE49-F238E27FC236}">
                <a16:creationId xmlns:a16="http://schemas.microsoft.com/office/drawing/2014/main" id="{B5F13052-7533-EF4E-8F11-EDF4DE87450E}"/>
              </a:ext>
            </a:extLst>
          </p:cNvPr>
          <p:cNvSpPr txBox="1">
            <a:spLocks noChangeArrowheads="1"/>
          </p:cNvSpPr>
          <p:nvPr/>
        </p:nvSpPr>
        <p:spPr bwMode="auto">
          <a:xfrm>
            <a:off x="40030" y="1438262"/>
            <a:ext cx="386230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pitchFamily="2" charset="0"/>
                <a:ea typeface="ＭＳ Ｐゴシック" panose="020B0600070205080204" pitchFamily="34" charset="-128"/>
              </a:defRPr>
            </a:lvl1pPr>
            <a:lvl2pPr marL="742950" indent="-285750" eaLnBrk="0" hangingPunct="0">
              <a:defRPr sz="2400">
                <a:solidFill>
                  <a:schemeClr val="tx1"/>
                </a:solidFill>
                <a:latin typeface="Times" pitchFamily="2" charset="0"/>
                <a:ea typeface="ＭＳ Ｐゴシック" panose="020B0600070205080204" pitchFamily="34" charset="-128"/>
              </a:defRPr>
            </a:lvl2pPr>
            <a:lvl3pPr marL="1143000" indent="-228600" eaLnBrk="0" hangingPunct="0">
              <a:defRPr sz="2400">
                <a:solidFill>
                  <a:schemeClr val="tx1"/>
                </a:solidFill>
                <a:latin typeface="Times" pitchFamily="2" charset="0"/>
                <a:ea typeface="ＭＳ Ｐゴシック" panose="020B0600070205080204" pitchFamily="34" charset="-128"/>
              </a:defRPr>
            </a:lvl3pPr>
            <a:lvl4pPr marL="1600200" indent="-228600" eaLnBrk="0" hangingPunct="0">
              <a:defRPr sz="2400">
                <a:solidFill>
                  <a:schemeClr val="tx1"/>
                </a:solidFill>
                <a:latin typeface="Times" pitchFamily="2" charset="0"/>
                <a:ea typeface="ＭＳ Ｐゴシック" panose="020B0600070205080204" pitchFamily="34" charset="-128"/>
              </a:defRPr>
            </a:lvl4pPr>
            <a:lvl5pPr marL="2057400" indent="-228600" eaLnBrk="0" hangingPunct="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sz="1200" dirty="0">
                <a:solidFill>
                  <a:schemeClr val="accent1">
                    <a:lumMod val="75000"/>
                  </a:schemeClr>
                </a:solidFill>
                <a:latin typeface="Calibri" panose="020F0502020204030204" pitchFamily="34" charset="0"/>
                <a:cs typeface="Calibri" panose="020F0502020204030204" pitchFamily="34" charset="0"/>
              </a:rPr>
              <a:t>Isaacs DJ, Johnson EJ, Hofmann ER, Rangarajan S, Huang J, Shan J, Reed ME, Mark DG, Wallace KL, Vinson DR </a:t>
            </a:r>
          </a:p>
        </p:txBody>
      </p:sp>
      <p:sp>
        <p:nvSpPr>
          <p:cNvPr id="14340" name="Rectangle 33">
            <a:extLst>
              <a:ext uri="{FF2B5EF4-FFF2-40B4-BE49-F238E27FC236}">
                <a16:creationId xmlns:a16="http://schemas.microsoft.com/office/drawing/2014/main" id="{0B842634-0AA1-9341-B150-7CAB6650FACA}"/>
              </a:ext>
            </a:extLst>
          </p:cNvPr>
          <p:cNvSpPr>
            <a:spLocks noChangeArrowheads="1"/>
          </p:cNvSpPr>
          <p:nvPr/>
        </p:nvSpPr>
        <p:spPr bwMode="auto">
          <a:xfrm>
            <a:off x="1171440" y="898219"/>
            <a:ext cx="184731" cy="162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pitchFamily="2" charset="0"/>
                <a:ea typeface="ＭＳ Ｐゴシック" panose="020B0600070205080204" pitchFamily="34" charset="-128"/>
              </a:defRPr>
            </a:lvl1pPr>
            <a:lvl2pPr marL="742950" indent="-285750" eaLnBrk="0" hangingPunct="0">
              <a:defRPr sz="2400">
                <a:solidFill>
                  <a:schemeClr val="tx1"/>
                </a:solidFill>
                <a:latin typeface="Times" pitchFamily="2" charset="0"/>
                <a:ea typeface="ＭＳ Ｐゴシック" panose="020B0600070205080204" pitchFamily="34" charset="-128"/>
              </a:defRPr>
            </a:lvl2pPr>
            <a:lvl3pPr marL="1143000" indent="-228600" eaLnBrk="0" hangingPunct="0">
              <a:defRPr sz="2400">
                <a:solidFill>
                  <a:schemeClr val="tx1"/>
                </a:solidFill>
                <a:latin typeface="Times" pitchFamily="2" charset="0"/>
                <a:ea typeface="ＭＳ Ｐゴシック" panose="020B0600070205080204" pitchFamily="34" charset="-128"/>
              </a:defRPr>
            </a:lvl3pPr>
            <a:lvl4pPr marL="1600200" indent="-228600" eaLnBrk="0" hangingPunct="0">
              <a:defRPr sz="2400">
                <a:solidFill>
                  <a:schemeClr val="tx1"/>
                </a:solidFill>
                <a:latin typeface="Times" pitchFamily="2" charset="0"/>
                <a:ea typeface="ＭＳ Ｐゴシック" panose="020B0600070205080204" pitchFamily="34" charset="-128"/>
              </a:defRPr>
            </a:lvl4pPr>
            <a:lvl5pPr marL="2057400" indent="-228600" eaLnBrk="0" hangingPunct="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endParaRPr lang="en-US" altLang="en-US" sz="459">
              <a:latin typeface="Arial" panose="020B0604020202020204" pitchFamily="34" charset="0"/>
              <a:cs typeface="Arial" panose="020B0604020202020204" pitchFamily="34" charset="0"/>
            </a:endParaRPr>
          </a:p>
        </p:txBody>
      </p:sp>
      <p:sp>
        <p:nvSpPr>
          <p:cNvPr id="14344" name="Text Box 2070">
            <a:extLst>
              <a:ext uri="{FF2B5EF4-FFF2-40B4-BE49-F238E27FC236}">
                <a16:creationId xmlns:a16="http://schemas.microsoft.com/office/drawing/2014/main" id="{6E080735-03E0-FB47-8599-EFAF4366DA72}"/>
              </a:ext>
            </a:extLst>
          </p:cNvPr>
          <p:cNvSpPr txBox="1">
            <a:spLocks noChangeArrowheads="1"/>
          </p:cNvSpPr>
          <p:nvPr/>
        </p:nvSpPr>
        <p:spPr bwMode="auto">
          <a:xfrm>
            <a:off x="1390127" y="5613433"/>
            <a:ext cx="184731" cy="162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pitchFamily="2" charset="0"/>
                <a:ea typeface="ＭＳ Ｐゴシック" panose="020B0600070205080204" pitchFamily="34" charset="-128"/>
              </a:defRPr>
            </a:lvl1pPr>
            <a:lvl2pPr marL="742950" indent="-285750" eaLnBrk="0" hangingPunct="0">
              <a:defRPr sz="2400">
                <a:solidFill>
                  <a:schemeClr val="tx1"/>
                </a:solidFill>
                <a:latin typeface="Times" pitchFamily="2" charset="0"/>
                <a:ea typeface="ＭＳ Ｐゴシック" panose="020B0600070205080204" pitchFamily="34" charset="-128"/>
              </a:defRPr>
            </a:lvl2pPr>
            <a:lvl3pPr marL="1143000" indent="-228600" eaLnBrk="0" hangingPunct="0">
              <a:defRPr sz="2400">
                <a:solidFill>
                  <a:schemeClr val="tx1"/>
                </a:solidFill>
                <a:latin typeface="Times" pitchFamily="2" charset="0"/>
                <a:ea typeface="ＭＳ Ｐゴシック" panose="020B0600070205080204" pitchFamily="34" charset="-128"/>
              </a:defRPr>
            </a:lvl3pPr>
            <a:lvl4pPr marL="1600200" indent="-228600" eaLnBrk="0" hangingPunct="0">
              <a:defRPr sz="2400">
                <a:solidFill>
                  <a:schemeClr val="tx1"/>
                </a:solidFill>
                <a:latin typeface="Times" pitchFamily="2" charset="0"/>
                <a:ea typeface="ＭＳ Ｐゴシック" panose="020B0600070205080204" pitchFamily="34" charset="-128"/>
              </a:defRPr>
            </a:lvl4pPr>
            <a:lvl5pPr marL="2057400" indent="-228600" eaLnBrk="0" hangingPunct="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endParaRPr lang="en-US" altLang="en-US" sz="459">
              <a:latin typeface="Arial" panose="020B0604020202020204" pitchFamily="34" charset="0"/>
              <a:cs typeface="Arial" panose="020B0604020202020204" pitchFamily="34" charset="0"/>
            </a:endParaRPr>
          </a:p>
        </p:txBody>
      </p:sp>
      <p:sp>
        <p:nvSpPr>
          <p:cNvPr id="14348" name="Text Box 2084">
            <a:extLst>
              <a:ext uri="{FF2B5EF4-FFF2-40B4-BE49-F238E27FC236}">
                <a16:creationId xmlns:a16="http://schemas.microsoft.com/office/drawing/2014/main" id="{7D212A47-1C89-014D-88CE-FC9B3AD7264B}"/>
              </a:ext>
            </a:extLst>
          </p:cNvPr>
          <p:cNvSpPr txBox="1">
            <a:spLocks noChangeArrowheads="1"/>
          </p:cNvSpPr>
          <p:nvPr/>
        </p:nvSpPr>
        <p:spPr bwMode="auto">
          <a:xfrm>
            <a:off x="67738" y="2321987"/>
            <a:ext cx="386230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pitchFamily="2" charset="0"/>
                <a:ea typeface="ＭＳ Ｐゴシック" panose="020B0600070205080204" pitchFamily="34" charset="-128"/>
              </a:defRPr>
            </a:lvl1pPr>
            <a:lvl2pPr marL="742950" indent="-285750" eaLnBrk="0" hangingPunct="0">
              <a:defRPr sz="2400">
                <a:solidFill>
                  <a:schemeClr val="tx1"/>
                </a:solidFill>
                <a:latin typeface="Times" pitchFamily="2" charset="0"/>
                <a:ea typeface="ＭＳ Ｐゴシック" panose="020B0600070205080204" pitchFamily="34" charset="-128"/>
              </a:defRPr>
            </a:lvl2pPr>
            <a:lvl3pPr marL="1143000" indent="-228600" eaLnBrk="0" hangingPunct="0">
              <a:defRPr sz="2400">
                <a:solidFill>
                  <a:schemeClr val="tx1"/>
                </a:solidFill>
                <a:latin typeface="Times" pitchFamily="2" charset="0"/>
                <a:ea typeface="ＭＳ Ｐゴシック" panose="020B0600070205080204" pitchFamily="34" charset="-128"/>
              </a:defRPr>
            </a:lvl3pPr>
            <a:lvl4pPr marL="1600200" indent="-228600" eaLnBrk="0" hangingPunct="0">
              <a:defRPr sz="2400">
                <a:solidFill>
                  <a:schemeClr val="tx1"/>
                </a:solidFill>
                <a:latin typeface="Times" pitchFamily="2" charset="0"/>
                <a:ea typeface="ＭＳ Ｐゴシック" panose="020B0600070205080204" pitchFamily="34" charset="-128"/>
              </a:defRPr>
            </a:lvl4pPr>
            <a:lvl5pPr marL="2057400" indent="-228600" eaLnBrk="0" hangingPunct="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sz="1000" dirty="0">
                <a:latin typeface="Calibri" panose="020F0502020204030204" pitchFamily="34" charset="0"/>
                <a:cs typeface="Calibri" panose="020F0502020204030204" pitchFamily="34" charset="0"/>
              </a:rPr>
              <a:t>Select ambulatory adults with acute pulmonary embolism (PE) can be safely managed as outpatients. Little has been published, however, on outpatient management in the primary care setting. We sought to describe the characteristics, management, and outcomes of primary care adults diagnosed with acute PE. </a:t>
            </a:r>
          </a:p>
          <a:p>
            <a:endParaRPr lang="en-US" sz="1000" dirty="0">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DC9C854A-64D2-8A47-8F02-36131FC279E7}"/>
              </a:ext>
            </a:extLst>
          </p:cNvPr>
          <p:cNvSpPr txBox="1"/>
          <p:nvPr/>
        </p:nvSpPr>
        <p:spPr>
          <a:xfrm>
            <a:off x="-1038030" y="128296"/>
            <a:ext cx="184731" cy="191271"/>
          </a:xfrm>
          <a:prstGeom prst="rect">
            <a:avLst/>
          </a:prstGeom>
          <a:noFill/>
        </p:spPr>
        <p:txBody>
          <a:bodyPr wrap="none" rtlCol="0">
            <a:spAutoFit/>
          </a:bodyPr>
          <a:lstStyle/>
          <a:p>
            <a:endParaRPr lang="en-US" sz="643" dirty="0"/>
          </a:p>
        </p:txBody>
      </p:sp>
      <p:sp>
        <p:nvSpPr>
          <p:cNvPr id="69" name="Text Box 2">
            <a:extLst>
              <a:ext uri="{FF2B5EF4-FFF2-40B4-BE49-F238E27FC236}">
                <a16:creationId xmlns:a16="http://schemas.microsoft.com/office/drawing/2014/main" id="{002493D0-AB32-BE4D-960D-E422759FA9B1}"/>
              </a:ext>
            </a:extLst>
          </p:cNvPr>
          <p:cNvSpPr txBox="1">
            <a:spLocks noChangeArrowheads="1"/>
          </p:cNvSpPr>
          <p:nvPr/>
        </p:nvSpPr>
        <p:spPr bwMode="auto">
          <a:xfrm>
            <a:off x="39670" y="-10861"/>
            <a:ext cx="4051018" cy="1477328"/>
          </a:xfrm>
          <a:prstGeom prst="rect">
            <a:avLst/>
          </a:prstGeom>
          <a:noFill/>
          <a:ln>
            <a:noFill/>
          </a:ln>
        </p:spPr>
        <p:txBody>
          <a:bodyPr wrap="square">
            <a:spAutoFit/>
          </a:bodyPr>
          <a:lstStyle>
            <a:lvl1pPr eaLnBrk="0" hangingPunct="0">
              <a:defRPr sz="2400">
                <a:solidFill>
                  <a:schemeClr val="tx1"/>
                </a:solidFill>
                <a:latin typeface="Times" pitchFamily="2" charset="0"/>
                <a:ea typeface="ＭＳ Ｐゴシック" panose="020B0600070205080204" pitchFamily="34" charset="-128"/>
              </a:defRPr>
            </a:lvl1pPr>
            <a:lvl2pPr marL="742950" indent="-285750" eaLnBrk="0" hangingPunct="0">
              <a:defRPr sz="2400">
                <a:solidFill>
                  <a:schemeClr val="tx1"/>
                </a:solidFill>
                <a:latin typeface="Times" pitchFamily="2" charset="0"/>
                <a:ea typeface="ＭＳ Ｐゴシック" panose="020B0600070205080204" pitchFamily="34" charset="-128"/>
              </a:defRPr>
            </a:lvl2pPr>
            <a:lvl3pPr marL="1143000" indent="-228600" eaLnBrk="0" hangingPunct="0">
              <a:defRPr sz="2400">
                <a:solidFill>
                  <a:schemeClr val="tx1"/>
                </a:solidFill>
                <a:latin typeface="Times" pitchFamily="2" charset="0"/>
                <a:ea typeface="ＭＳ Ｐゴシック" panose="020B0600070205080204" pitchFamily="34" charset="-128"/>
              </a:defRPr>
            </a:lvl3pPr>
            <a:lvl4pPr marL="1600200" indent="-228600" eaLnBrk="0" hangingPunct="0">
              <a:defRPr sz="2400">
                <a:solidFill>
                  <a:schemeClr val="tx1"/>
                </a:solidFill>
                <a:latin typeface="Times" pitchFamily="2" charset="0"/>
                <a:ea typeface="ＭＳ Ｐゴシック" panose="020B0600070205080204" pitchFamily="34" charset="-128"/>
              </a:defRPr>
            </a:lvl4pPr>
            <a:lvl5pPr marL="2057400" indent="-228600" eaLnBrk="0" hangingPunct="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sz="1800" b="1" dirty="0">
                <a:solidFill>
                  <a:schemeClr val="accent1">
                    <a:lumMod val="75000"/>
                  </a:schemeClr>
                </a:solidFill>
                <a:latin typeface="Calibri" panose="020F0502020204030204" pitchFamily="34" charset="0"/>
                <a:cs typeface="Calibri" panose="020F0502020204030204" pitchFamily="34" charset="0"/>
              </a:rPr>
              <a:t>OUTPATIENT MANAGEMENT OF ADULTS DIAGNOSED WITH ACUTE PULMONARY EMBOLISM IN PRIMARY CARE: </a:t>
            </a:r>
          </a:p>
          <a:p>
            <a:r>
              <a:rPr lang="en-US" sz="1800" b="1" dirty="0">
                <a:solidFill>
                  <a:schemeClr val="accent1">
                    <a:lumMod val="75000"/>
                  </a:schemeClr>
                </a:solidFill>
                <a:latin typeface="Calibri" panose="020F0502020204030204" pitchFamily="34" charset="0"/>
                <a:cs typeface="Calibri" panose="020F0502020204030204" pitchFamily="34" charset="0"/>
              </a:rPr>
              <a:t>AN INTERIM ANALYSIS OF A RETROSPECTIVE COHORT STUDY</a:t>
            </a:r>
          </a:p>
        </p:txBody>
      </p:sp>
      <p:sp>
        <p:nvSpPr>
          <p:cNvPr id="5" name="TextBox 4">
            <a:extLst>
              <a:ext uri="{FF2B5EF4-FFF2-40B4-BE49-F238E27FC236}">
                <a16:creationId xmlns:a16="http://schemas.microsoft.com/office/drawing/2014/main" id="{A4CB01B3-4C4B-4342-9708-1F4A2A0A6713}"/>
              </a:ext>
            </a:extLst>
          </p:cNvPr>
          <p:cNvSpPr txBox="1"/>
          <p:nvPr/>
        </p:nvSpPr>
        <p:spPr>
          <a:xfrm>
            <a:off x="10700658" y="7298871"/>
            <a:ext cx="184731" cy="191271"/>
          </a:xfrm>
          <a:prstGeom prst="rect">
            <a:avLst/>
          </a:prstGeom>
          <a:noFill/>
        </p:spPr>
        <p:txBody>
          <a:bodyPr wrap="none" rtlCol="0">
            <a:spAutoFit/>
          </a:bodyPr>
          <a:lstStyle/>
          <a:p>
            <a:endParaRPr lang="en-US" sz="643" dirty="0"/>
          </a:p>
        </p:txBody>
      </p:sp>
      <p:pic>
        <p:nvPicPr>
          <p:cNvPr id="6" name="Picture 5">
            <a:extLst>
              <a:ext uri="{FF2B5EF4-FFF2-40B4-BE49-F238E27FC236}">
                <a16:creationId xmlns:a16="http://schemas.microsoft.com/office/drawing/2014/main" id="{7EA7EE4C-5B26-6945-87F4-196275B21D47}"/>
              </a:ext>
            </a:extLst>
          </p:cNvPr>
          <p:cNvPicPr>
            <a:picLocks noChangeAspect="1"/>
          </p:cNvPicPr>
          <p:nvPr/>
        </p:nvPicPr>
        <p:blipFill rotWithShape="1">
          <a:blip r:embed="rId3"/>
          <a:srcRect r="2547" b="12636"/>
          <a:stretch/>
        </p:blipFill>
        <p:spPr>
          <a:xfrm>
            <a:off x="10104461" y="26952"/>
            <a:ext cx="2000312" cy="586248"/>
          </a:xfrm>
          <a:prstGeom prst="rect">
            <a:avLst/>
          </a:prstGeom>
        </p:spPr>
      </p:pic>
      <p:sp>
        <p:nvSpPr>
          <p:cNvPr id="72" name="Text Box 2084">
            <a:extLst>
              <a:ext uri="{FF2B5EF4-FFF2-40B4-BE49-F238E27FC236}">
                <a16:creationId xmlns:a16="http://schemas.microsoft.com/office/drawing/2014/main" id="{555D0BA4-BAF5-9146-AD11-2815D048C4FE}"/>
              </a:ext>
            </a:extLst>
          </p:cNvPr>
          <p:cNvSpPr txBox="1">
            <a:spLocks noChangeArrowheads="1"/>
          </p:cNvSpPr>
          <p:nvPr/>
        </p:nvSpPr>
        <p:spPr bwMode="auto">
          <a:xfrm>
            <a:off x="67738" y="3560658"/>
            <a:ext cx="3982959"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pitchFamily="2" charset="0"/>
                <a:ea typeface="ＭＳ Ｐゴシック" panose="020B0600070205080204" pitchFamily="34" charset="-128"/>
              </a:defRPr>
            </a:lvl1pPr>
            <a:lvl2pPr marL="742950" indent="-285750" eaLnBrk="0" hangingPunct="0">
              <a:defRPr sz="2400">
                <a:solidFill>
                  <a:schemeClr val="tx1"/>
                </a:solidFill>
                <a:latin typeface="Times" pitchFamily="2" charset="0"/>
                <a:ea typeface="ＭＳ Ｐゴシック" panose="020B0600070205080204" pitchFamily="34" charset="-128"/>
              </a:defRPr>
            </a:lvl2pPr>
            <a:lvl3pPr marL="1143000" indent="-228600" eaLnBrk="0" hangingPunct="0">
              <a:defRPr sz="2400">
                <a:solidFill>
                  <a:schemeClr val="tx1"/>
                </a:solidFill>
                <a:latin typeface="Times" pitchFamily="2" charset="0"/>
                <a:ea typeface="ＭＳ Ｐゴシック" panose="020B0600070205080204" pitchFamily="34" charset="-128"/>
              </a:defRPr>
            </a:lvl3pPr>
            <a:lvl4pPr marL="1600200" indent="-228600" eaLnBrk="0" hangingPunct="0">
              <a:defRPr sz="2400">
                <a:solidFill>
                  <a:schemeClr val="tx1"/>
                </a:solidFill>
                <a:latin typeface="Times" pitchFamily="2" charset="0"/>
                <a:ea typeface="ＭＳ Ｐゴシック" panose="020B0600070205080204" pitchFamily="34" charset="-128"/>
              </a:defRPr>
            </a:lvl4pPr>
            <a:lvl5pPr marL="2057400" indent="-228600" eaLnBrk="0" hangingPunct="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sz="1000" b="1" dirty="0">
                <a:solidFill>
                  <a:srgbClr val="00BD81"/>
                </a:solidFill>
                <a:latin typeface="Calibri" panose="020F0502020204030204" pitchFamily="34" charset="0"/>
                <a:cs typeface="Calibri" panose="020F0502020204030204" pitchFamily="34" charset="0"/>
              </a:rPr>
              <a:t>DESIGN AND SUBJECTS: </a:t>
            </a:r>
            <a:r>
              <a:rPr lang="en-US" sz="1000" dirty="0">
                <a:latin typeface="Calibri" panose="020F0502020204030204" pitchFamily="34" charset="0"/>
                <a:cs typeface="Calibri" panose="020F0502020204030204" pitchFamily="34" charset="0"/>
              </a:rPr>
              <a:t>Retrospective cohort study (interim analysis). Adults diagnosed with acute PE by primary care physicians across 60 community-based facilities in an integrated healthcare system in northern California (2018-2019).</a:t>
            </a:r>
          </a:p>
          <a:p>
            <a:endParaRPr lang="en-US" sz="1000" dirty="0">
              <a:latin typeface="Calibri" panose="020F0502020204030204" pitchFamily="34" charset="0"/>
              <a:cs typeface="Calibri" panose="020F0502020204030204" pitchFamily="34" charset="0"/>
            </a:endParaRPr>
          </a:p>
          <a:p>
            <a:r>
              <a:rPr lang="en-US" sz="1000" b="1" dirty="0">
                <a:solidFill>
                  <a:srgbClr val="00BD81"/>
                </a:solidFill>
                <a:latin typeface="Calibri" panose="020F0502020204030204" pitchFamily="34" charset="0"/>
                <a:cs typeface="Calibri" panose="020F0502020204030204" pitchFamily="34" charset="0"/>
              </a:rPr>
              <a:t>DATA COLLECTION: </a:t>
            </a:r>
            <a:r>
              <a:rPr lang="en-US" sz="1000" dirty="0">
                <a:latin typeface="Calibri" panose="020F0502020204030204" pitchFamily="34" charset="0"/>
                <a:cs typeface="Calibri" panose="020F0502020204030204" pitchFamily="34" charset="0"/>
              </a:rPr>
              <a:t>Electronic health record extraction with structured manual chart review. Covariates included demographics, comorbidities, PE Severity Index classification, clot location on computed tomographic pulmonary angiogram, consultation, and 7-day follow-up.</a:t>
            </a:r>
          </a:p>
          <a:p>
            <a:endParaRPr lang="en-US" sz="1000" dirty="0">
              <a:latin typeface="Calibri" panose="020F0502020204030204" pitchFamily="34" charset="0"/>
              <a:cs typeface="Calibri" panose="020F0502020204030204" pitchFamily="34" charset="0"/>
            </a:endParaRPr>
          </a:p>
          <a:p>
            <a:r>
              <a:rPr lang="en-US" sz="1000" b="1" dirty="0">
                <a:solidFill>
                  <a:srgbClr val="00BD81"/>
                </a:solidFill>
                <a:latin typeface="Calibri" panose="020F0502020204030204" pitchFamily="34" charset="0"/>
                <a:cs typeface="Calibri" panose="020F0502020204030204" pitchFamily="34" charset="0"/>
              </a:rPr>
              <a:t>OUTCOMES: </a:t>
            </a:r>
            <a:r>
              <a:rPr lang="en-US" sz="1000" dirty="0">
                <a:latin typeface="Calibri" panose="020F0502020204030204" pitchFamily="34" charset="0"/>
                <a:cs typeface="Calibri" panose="020F0502020204030204" pitchFamily="34" charset="0"/>
              </a:rPr>
              <a:t>7-day hospitalization for PE-related complaints and 30-day adverse events: recurrent venous thromboembolism, major hemorrhage, and all-cause mortality.</a:t>
            </a:r>
          </a:p>
          <a:p>
            <a:endParaRPr lang="en-US" sz="1000" b="1" dirty="0">
              <a:solidFill>
                <a:srgbClr val="00BD81"/>
              </a:solidFill>
              <a:latin typeface="Calibri" panose="020F0502020204030204" pitchFamily="34" charset="0"/>
              <a:cs typeface="Calibri" panose="020F0502020204030204" pitchFamily="34" charset="0"/>
            </a:endParaRPr>
          </a:p>
          <a:p>
            <a:r>
              <a:rPr lang="en-US" sz="1000" b="1" dirty="0">
                <a:solidFill>
                  <a:srgbClr val="00BD81"/>
                </a:solidFill>
                <a:latin typeface="Calibri" panose="020F0502020204030204" pitchFamily="34" charset="0"/>
                <a:cs typeface="Calibri" panose="020F0502020204030204" pitchFamily="34" charset="0"/>
              </a:rPr>
              <a:t>ANALYSIS: </a:t>
            </a:r>
            <a:r>
              <a:rPr lang="en-US" sz="1000" dirty="0">
                <a:latin typeface="Calibri" panose="020F0502020204030204" pitchFamily="34" charset="0"/>
                <a:cs typeface="Calibri" panose="020F0502020204030204" pitchFamily="34" charset="0"/>
              </a:rPr>
              <a:t>Patients diagnosed with acute PE in the primary care setting were categorized into 3 groups: </a:t>
            </a:r>
          </a:p>
          <a:p>
            <a:pPr marL="228600" indent="-228600">
              <a:buAutoNum type="arabicPeriod"/>
            </a:pPr>
            <a:r>
              <a:rPr lang="en-US" sz="1000" b="1" dirty="0">
                <a:latin typeface="Calibri" panose="020F0502020204030204" pitchFamily="34" charset="0"/>
                <a:cs typeface="Calibri" panose="020F0502020204030204" pitchFamily="34" charset="0"/>
              </a:rPr>
              <a:t>Clinic-only:</a:t>
            </a:r>
            <a:r>
              <a:rPr lang="en-US" sz="1000" dirty="0">
                <a:latin typeface="Calibri" panose="020F0502020204030204" pitchFamily="34" charset="0"/>
                <a:cs typeface="Calibri" panose="020F0502020204030204" pitchFamily="34" charset="0"/>
              </a:rPr>
              <a:t> Managed entirely in the primary care setting.</a:t>
            </a:r>
          </a:p>
          <a:p>
            <a:pPr marL="228600" indent="-228600">
              <a:buAutoNum type="arabicPeriod"/>
            </a:pPr>
            <a:r>
              <a:rPr lang="en-US" sz="1000" b="1" dirty="0">
                <a:latin typeface="Calibri" panose="020F0502020204030204" pitchFamily="34" charset="0"/>
                <a:cs typeface="Calibri" panose="020F0502020204030204" pitchFamily="34" charset="0"/>
              </a:rPr>
              <a:t>Clinic-plus-emergency department (ED): </a:t>
            </a:r>
            <a:r>
              <a:rPr lang="en-US" sz="1000" dirty="0">
                <a:latin typeface="Calibri" panose="020F0502020204030204" pitchFamily="34" charset="0"/>
                <a:cs typeface="Calibri" panose="020F0502020204030204" pitchFamily="34" charset="0"/>
              </a:rPr>
              <a:t>Referred for ED evaluation, then discharged home.</a:t>
            </a:r>
          </a:p>
          <a:p>
            <a:pPr marL="228600" indent="-228600">
              <a:buAutoNum type="arabicPeriod"/>
            </a:pPr>
            <a:r>
              <a:rPr lang="en-US" sz="1000" b="1" dirty="0">
                <a:latin typeface="Calibri" panose="020F0502020204030204" pitchFamily="34" charset="0"/>
                <a:cs typeface="Calibri" panose="020F0502020204030204" pitchFamily="34" charset="0"/>
              </a:rPr>
              <a:t>Hospitalized: </a:t>
            </a:r>
            <a:r>
              <a:rPr lang="en-US" sz="1000" dirty="0">
                <a:latin typeface="Calibri" panose="020F0502020204030204" pitchFamily="34" charset="0"/>
                <a:cs typeface="Calibri" panose="020F0502020204030204" pitchFamily="34" charset="0"/>
              </a:rPr>
              <a:t>Referred for ED evaluation, then hospitalized.</a:t>
            </a:r>
          </a:p>
        </p:txBody>
      </p:sp>
      <p:grpSp>
        <p:nvGrpSpPr>
          <p:cNvPr id="104" name="Group 103">
            <a:extLst>
              <a:ext uri="{FF2B5EF4-FFF2-40B4-BE49-F238E27FC236}">
                <a16:creationId xmlns:a16="http://schemas.microsoft.com/office/drawing/2014/main" id="{658EACEC-15E4-2847-A4A4-4343C71A688E}"/>
              </a:ext>
            </a:extLst>
          </p:cNvPr>
          <p:cNvGrpSpPr/>
          <p:nvPr/>
        </p:nvGrpSpPr>
        <p:grpSpPr>
          <a:xfrm>
            <a:off x="71874" y="1974634"/>
            <a:ext cx="3894666" cy="326571"/>
            <a:chOff x="431222" y="5434499"/>
            <a:chExt cx="9997880" cy="914400"/>
          </a:xfrm>
        </p:grpSpPr>
        <p:sp>
          <p:nvSpPr>
            <p:cNvPr id="105" name="Rectangle 104">
              <a:extLst>
                <a:ext uri="{FF2B5EF4-FFF2-40B4-BE49-F238E27FC236}">
                  <a16:creationId xmlns:a16="http://schemas.microsoft.com/office/drawing/2014/main" id="{2A8D5CD2-594F-5B44-854A-CDDCEDF30A07}"/>
                </a:ext>
              </a:extLst>
            </p:cNvPr>
            <p:cNvSpPr/>
            <p:nvPr/>
          </p:nvSpPr>
          <p:spPr>
            <a:xfrm>
              <a:off x="431222" y="5546649"/>
              <a:ext cx="9997880" cy="802250"/>
            </a:xfrm>
            <a:prstGeom prst="rect">
              <a:avLst/>
            </a:prstGeom>
            <a:solidFill>
              <a:srgbClr val="00B05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71" dirty="0"/>
            </a:p>
          </p:txBody>
        </p:sp>
        <p:sp>
          <p:nvSpPr>
            <p:cNvPr id="106" name="Rectangle 105">
              <a:extLst>
                <a:ext uri="{FF2B5EF4-FFF2-40B4-BE49-F238E27FC236}">
                  <a16:creationId xmlns:a16="http://schemas.microsoft.com/office/drawing/2014/main" id="{B0C8FAB2-78E0-4D44-9B2A-0FAAB659706E}"/>
                </a:ext>
              </a:extLst>
            </p:cNvPr>
            <p:cNvSpPr/>
            <p:nvPr/>
          </p:nvSpPr>
          <p:spPr>
            <a:xfrm>
              <a:off x="436288" y="5434499"/>
              <a:ext cx="9982200" cy="680219"/>
            </a:xfrm>
            <a:prstGeom prst="rect">
              <a:avLst/>
            </a:prstGeom>
            <a:solidFill>
              <a:srgbClr val="0054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28" dirty="0">
                  <a:latin typeface="Calibri" panose="020F0502020204030204" pitchFamily="34" charset="0"/>
                  <a:cs typeface="Calibri" panose="020F0502020204030204" pitchFamily="34" charset="0"/>
                </a:rPr>
                <a:t>BACKGROUND</a:t>
              </a:r>
            </a:p>
          </p:txBody>
        </p:sp>
      </p:grpSp>
      <p:grpSp>
        <p:nvGrpSpPr>
          <p:cNvPr id="110" name="Group 109">
            <a:extLst>
              <a:ext uri="{FF2B5EF4-FFF2-40B4-BE49-F238E27FC236}">
                <a16:creationId xmlns:a16="http://schemas.microsoft.com/office/drawing/2014/main" id="{D636F926-F7C7-124D-AFBA-49AED1253796}"/>
              </a:ext>
            </a:extLst>
          </p:cNvPr>
          <p:cNvGrpSpPr/>
          <p:nvPr/>
        </p:nvGrpSpPr>
        <p:grpSpPr>
          <a:xfrm>
            <a:off x="80925" y="3218191"/>
            <a:ext cx="3894666" cy="326571"/>
            <a:chOff x="436288" y="5511944"/>
            <a:chExt cx="9982200" cy="914400"/>
          </a:xfrm>
        </p:grpSpPr>
        <p:sp>
          <p:nvSpPr>
            <p:cNvPr id="111" name="Rectangle 110">
              <a:extLst>
                <a:ext uri="{FF2B5EF4-FFF2-40B4-BE49-F238E27FC236}">
                  <a16:creationId xmlns:a16="http://schemas.microsoft.com/office/drawing/2014/main" id="{042338CA-087D-BD47-A0B6-D4003B0100D8}"/>
                </a:ext>
              </a:extLst>
            </p:cNvPr>
            <p:cNvSpPr/>
            <p:nvPr/>
          </p:nvSpPr>
          <p:spPr>
            <a:xfrm>
              <a:off x="436288" y="5746125"/>
              <a:ext cx="9982198" cy="680219"/>
            </a:xfrm>
            <a:prstGeom prst="rect">
              <a:avLst/>
            </a:prstGeom>
            <a:solidFill>
              <a:srgbClr val="00B05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71"/>
            </a:p>
          </p:txBody>
        </p:sp>
        <p:sp>
          <p:nvSpPr>
            <p:cNvPr id="112" name="Rectangle 111">
              <a:extLst>
                <a:ext uri="{FF2B5EF4-FFF2-40B4-BE49-F238E27FC236}">
                  <a16:creationId xmlns:a16="http://schemas.microsoft.com/office/drawing/2014/main" id="{09B2C0AA-7977-6C40-8FD6-F8E97836ED94}"/>
                </a:ext>
              </a:extLst>
            </p:cNvPr>
            <p:cNvSpPr/>
            <p:nvPr/>
          </p:nvSpPr>
          <p:spPr>
            <a:xfrm>
              <a:off x="436288" y="5511944"/>
              <a:ext cx="9982200" cy="680219"/>
            </a:xfrm>
            <a:prstGeom prst="rect">
              <a:avLst/>
            </a:prstGeom>
            <a:solidFill>
              <a:srgbClr val="0054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28" dirty="0">
                  <a:latin typeface="Calibri" panose="020F0502020204030204" pitchFamily="34" charset="0"/>
                  <a:cs typeface="Calibri" panose="020F0502020204030204" pitchFamily="34" charset="0"/>
                </a:rPr>
                <a:t>METHODS</a:t>
              </a:r>
            </a:p>
          </p:txBody>
        </p:sp>
      </p:grpSp>
      <p:grpSp>
        <p:nvGrpSpPr>
          <p:cNvPr id="122" name="Group 121">
            <a:extLst>
              <a:ext uri="{FF2B5EF4-FFF2-40B4-BE49-F238E27FC236}">
                <a16:creationId xmlns:a16="http://schemas.microsoft.com/office/drawing/2014/main" id="{A63FDB81-577A-E04E-A542-8887A65F70E5}"/>
              </a:ext>
            </a:extLst>
          </p:cNvPr>
          <p:cNvGrpSpPr/>
          <p:nvPr/>
        </p:nvGrpSpPr>
        <p:grpSpPr>
          <a:xfrm>
            <a:off x="8087985" y="1092935"/>
            <a:ext cx="4042197" cy="328601"/>
            <a:chOff x="436288" y="5511944"/>
            <a:chExt cx="9982202" cy="920082"/>
          </a:xfrm>
        </p:grpSpPr>
        <p:sp>
          <p:nvSpPr>
            <p:cNvPr id="123" name="Rectangle 122">
              <a:extLst>
                <a:ext uri="{FF2B5EF4-FFF2-40B4-BE49-F238E27FC236}">
                  <a16:creationId xmlns:a16="http://schemas.microsoft.com/office/drawing/2014/main" id="{B8E103E1-B2F9-3347-BC04-99373461149C}"/>
                </a:ext>
              </a:extLst>
            </p:cNvPr>
            <p:cNvSpPr/>
            <p:nvPr/>
          </p:nvSpPr>
          <p:spPr>
            <a:xfrm>
              <a:off x="436289" y="5629776"/>
              <a:ext cx="9982201" cy="802250"/>
            </a:xfrm>
            <a:prstGeom prst="rect">
              <a:avLst/>
            </a:prstGeom>
            <a:solidFill>
              <a:srgbClr val="00B05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71"/>
            </a:p>
          </p:txBody>
        </p:sp>
        <p:sp>
          <p:nvSpPr>
            <p:cNvPr id="124" name="Rectangle 123">
              <a:extLst>
                <a:ext uri="{FF2B5EF4-FFF2-40B4-BE49-F238E27FC236}">
                  <a16:creationId xmlns:a16="http://schemas.microsoft.com/office/drawing/2014/main" id="{CCDF1730-BA0F-024D-BC06-82AA5049E01C}"/>
                </a:ext>
              </a:extLst>
            </p:cNvPr>
            <p:cNvSpPr/>
            <p:nvPr/>
          </p:nvSpPr>
          <p:spPr>
            <a:xfrm>
              <a:off x="436288" y="5511944"/>
              <a:ext cx="9982200" cy="680219"/>
            </a:xfrm>
            <a:prstGeom prst="rect">
              <a:avLst/>
            </a:prstGeom>
            <a:solidFill>
              <a:srgbClr val="0054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28" dirty="0">
                  <a:latin typeface="Calibri" panose="020F0502020204030204" pitchFamily="34" charset="0"/>
                  <a:cs typeface="Calibri" panose="020F0502020204030204" pitchFamily="34" charset="0"/>
                </a:rPr>
                <a:t>RESULTS</a:t>
              </a:r>
            </a:p>
          </p:txBody>
        </p:sp>
      </p:grpSp>
      <p:sp>
        <p:nvSpPr>
          <p:cNvPr id="131" name="Rectangle 130">
            <a:extLst>
              <a:ext uri="{FF2B5EF4-FFF2-40B4-BE49-F238E27FC236}">
                <a16:creationId xmlns:a16="http://schemas.microsoft.com/office/drawing/2014/main" id="{E4500CF4-524D-AA4B-BBDA-E49D09763C37}"/>
              </a:ext>
            </a:extLst>
          </p:cNvPr>
          <p:cNvSpPr/>
          <p:nvPr/>
        </p:nvSpPr>
        <p:spPr>
          <a:xfrm>
            <a:off x="8020335" y="6519446"/>
            <a:ext cx="4052798" cy="338554"/>
          </a:xfrm>
          <a:prstGeom prst="rect">
            <a:avLst/>
          </a:prstGeom>
        </p:spPr>
        <p:txBody>
          <a:bodyPr wrap="square">
            <a:spAutoFit/>
          </a:bodyPr>
          <a:lstStyle/>
          <a:p>
            <a:r>
              <a:rPr lang="en-US" sz="800" dirty="0">
                <a:latin typeface="Calibri" panose="020F0502020204030204" pitchFamily="34" charset="0"/>
                <a:cs typeface="Calibri" panose="020F0502020204030204" pitchFamily="34" charset="0"/>
              </a:rPr>
              <a:t>Dayna Isaacs, MPH, MS4 | </a:t>
            </a:r>
            <a:r>
              <a:rPr lang="en-US" sz="800" dirty="0" err="1">
                <a:latin typeface="Calibri" panose="020F0502020204030204" pitchFamily="34" charset="0"/>
                <a:cs typeface="Calibri" panose="020F0502020204030204" pitchFamily="34" charset="0"/>
              </a:rPr>
              <a:t>djisaacs@ucdavis.edu</a:t>
            </a:r>
            <a:r>
              <a:rPr lang="en-US" sz="800" dirty="0">
                <a:latin typeface="Calibri" panose="020F0502020204030204" pitchFamily="34" charset="0"/>
                <a:cs typeface="Calibri" panose="020F0502020204030204" pitchFamily="34" charset="0"/>
              </a:rPr>
              <a:t> | University of California, Davis, School of Medicine. No commercial support nor financial interests to disclose.</a:t>
            </a:r>
            <a:endParaRPr lang="en-US" sz="800" dirty="0"/>
          </a:p>
        </p:txBody>
      </p:sp>
      <p:pic>
        <p:nvPicPr>
          <p:cNvPr id="12" name="Graphic 11" descr="Lungs">
            <a:extLst>
              <a:ext uri="{FF2B5EF4-FFF2-40B4-BE49-F238E27FC236}">
                <a16:creationId xmlns:a16="http://schemas.microsoft.com/office/drawing/2014/main" id="{786BF998-C3BB-304B-9898-5A32CC24DD5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942939" y="-45881"/>
            <a:ext cx="2068285" cy="2068285"/>
          </a:xfrm>
          <a:prstGeom prst="rect">
            <a:avLst/>
          </a:prstGeom>
        </p:spPr>
      </p:pic>
      <p:grpSp>
        <p:nvGrpSpPr>
          <p:cNvPr id="40" name="Group 39">
            <a:extLst>
              <a:ext uri="{FF2B5EF4-FFF2-40B4-BE49-F238E27FC236}">
                <a16:creationId xmlns:a16="http://schemas.microsoft.com/office/drawing/2014/main" id="{C8D7A238-6164-0B4E-9D97-13DF67F23546}"/>
              </a:ext>
            </a:extLst>
          </p:cNvPr>
          <p:cNvGrpSpPr/>
          <p:nvPr/>
        </p:nvGrpSpPr>
        <p:grpSpPr>
          <a:xfrm>
            <a:off x="8068663" y="6206855"/>
            <a:ext cx="4050832" cy="327662"/>
            <a:chOff x="366681" y="5511946"/>
            <a:chExt cx="9998854" cy="917453"/>
          </a:xfrm>
        </p:grpSpPr>
        <p:sp>
          <p:nvSpPr>
            <p:cNvPr id="41" name="Rectangle 40">
              <a:extLst>
                <a:ext uri="{FF2B5EF4-FFF2-40B4-BE49-F238E27FC236}">
                  <a16:creationId xmlns:a16="http://schemas.microsoft.com/office/drawing/2014/main" id="{08E08325-4602-5B4C-8BF2-DFD11B97B9FF}"/>
                </a:ext>
              </a:extLst>
            </p:cNvPr>
            <p:cNvSpPr/>
            <p:nvPr/>
          </p:nvSpPr>
          <p:spPr>
            <a:xfrm>
              <a:off x="383335" y="5627149"/>
              <a:ext cx="9982200" cy="802250"/>
            </a:xfrm>
            <a:prstGeom prst="rect">
              <a:avLst/>
            </a:prstGeom>
            <a:solidFill>
              <a:srgbClr val="00B05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71" dirty="0"/>
            </a:p>
          </p:txBody>
        </p:sp>
        <p:sp>
          <p:nvSpPr>
            <p:cNvPr id="42" name="Rectangle 41">
              <a:extLst>
                <a:ext uri="{FF2B5EF4-FFF2-40B4-BE49-F238E27FC236}">
                  <a16:creationId xmlns:a16="http://schemas.microsoft.com/office/drawing/2014/main" id="{2E130C16-58AB-804F-9378-257009975F95}"/>
                </a:ext>
              </a:extLst>
            </p:cNvPr>
            <p:cNvSpPr/>
            <p:nvPr/>
          </p:nvSpPr>
          <p:spPr>
            <a:xfrm>
              <a:off x="366681" y="5511946"/>
              <a:ext cx="9982200" cy="680220"/>
            </a:xfrm>
            <a:prstGeom prst="rect">
              <a:avLst/>
            </a:prstGeom>
            <a:solidFill>
              <a:srgbClr val="0054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28" dirty="0">
                  <a:latin typeface="Calibri" panose="020F0502020204030204" pitchFamily="34" charset="0"/>
                  <a:cs typeface="Calibri" panose="020F0502020204030204" pitchFamily="34" charset="0"/>
                </a:rPr>
                <a:t>CONTACT INFORMATION</a:t>
              </a:r>
            </a:p>
          </p:txBody>
        </p:sp>
      </p:grpSp>
      <p:grpSp>
        <p:nvGrpSpPr>
          <p:cNvPr id="44" name="Group 43">
            <a:extLst>
              <a:ext uri="{FF2B5EF4-FFF2-40B4-BE49-F238E27FC236}">
                <a16:creationId xmlns:a16="http://schemas.microsoft.com/office/drawing/2014/main" id="{DA47A70B-92E5-1948-A042-FB8F066EF8B6}"/>
              </a:ext>
            </a:extLst>
          </p:cNvPr>
          <p:cNvGrpSpPr/>
          <p:nvPr/>
        </p:nvGrpSpPr>
        <p:grpSpPr>
          <a:xfrm>
            <a:off x="8075410" y="5469062"/>
            <a:ext cx="4047172" cy="328601"/>
            <a:chOff x="436288" y="5511944"/>
            <a:chExt cx="9982202" cy="920082"/>
          </a:xfrm>
        </p:grpSpPr>
        <p:sp>
          <p:nvSpPr>
            <p:cNvPr id="45" name="Rectangle 44">
              <a:extLst>
                <a:ext uri="{FF2B5EF4-FFF2-40B4-BE49-F238E27FC236}">
                  <a16:creationId xmlns:a16="http://schemas.microsoft.com/office/drawing/2014/main" id="{0400040D-552D-D744-9D55-E063CF688AB8}"/>
                </a:ext>
              </a:extLst>
            </p:cNvPr>
            <p:cNvSpPr/>
            <p:nvPr/>
          </p:nvSpPr>
          <p:spPr>
            <a:xfrm>
              <a:off x="436289" y="5629776"/>
              <a:ext cx="9982201" cy="802250"/>
            </a:xfrm>
            <a:prstGeom prst="rect">
              <a:avLst/>
            </a:prstGeom>
            <a:solidFill>
              <a:srgbClr val="00B05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71"/>
            </a:p>
          </p:txBody>
        </p:sp>
        <p:sp>
          <p:nvSpPr>
            <p:cNvPr id="46" name="Rectangle 45">
              <a:extLst>
                <a:ext uri="{FF2B5EF4-FFF2-40B4-BE49-F238E27FC236}">
                  <a16:creationId xmlns:a16="http://schemas.microsoft.com/office/drawing/2014/main" id="{09825401-2158-2049-8C66-C17465CE2123}"/>
                </a:ext>
              </a:extLst>
            </p:cNvPr>
            <p:cNvSpPr/>
            <p:nvPr/>
          </p:nvSpPr>
          <p:spPr>
            <a:xfrm>
              <a:off x="436288" y="5511944"/>
              <a:ext cx="9982200" cy="680221"/>
            </a:xfrm>
            <a:prstGeom prst="rect">
              <a:avLst/>
            </a:prstGeom>
            <a:solidFill>
              <a:srgbClr val="0054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28" dirty="0">
                  <a:latin typeface="Calibri" panose="020F0502020204030204" pitchFamily="34" charset="0"/>
                  <a:cs typeface="Calibri" panose="020F0502020204030204" pitchFamily="34" charset="0"/>
                </a:rPr>
                <a:t>CONCLUSION</a:t>
              </a:r>
            </a:p>
          </p:txBody>
        </p:sp>
      </p:grpSp>
      <p:sp>
        <p:nvSpPr>
          <p:cNvPr id="11" name="Rectangle 10">
            <a:extLst>
              <a:ext uri="{FF2B5EF4-FFF2-40B4-BE49-F238E27FC236}">
                <a16:creationId xmlns:a16="http://schemas.microsoft.com/office/drawing/2014/main" id="{C7FACEBB-D1F9-D842-B6C9-9F812B09EDB4}"/>
              </a:ext>
            </a:extLst>
          </p:cNvPr>
          <p:cNvSpPr/>
          <p:nvPr/>
        </p:nvSpPr>
        <p:spPr>
          <a:xfrm>
            <a:off x="8015462" y="1437745"/>
            <a:ext cx="4076577" cy="1431161"/>
          </a:xfrm>
          <a:prstGeom prst="rect">
            <a:avLst/>
          </a:prstGeom>
        </p:spPr>
        <p:txBody>
          <a:bodyPr wrap="square">
            <a:spAutoFit/>
          </a:bodyPr>
          <a:lstStyle/>
          <a:p>
            <a:r>
              <a:rPr lang="en-US" sz="1000" dirty="0">
                <a:latin typeface="Calibri" panose="020F0502020204030204" pitchFamily="34" charset="0"/>
                <a:cs typeface="Calibri" panose="020F0502020204030204" pitchFamily="34" charset="0"/>
              </a:rPr>
              <a:t>We identified 190 eligible patients with a primary-care based PE diagnosis. The median age was 64 years; 114 (60%) were male and 120 (63%) were managed without hospitalization. The clinic-only (n=36) and clinic-plus-ED groups (n=84) were compared: there was no significant difference in demographics and PE Severity Index classification (Table), as well as in comorbidities and 7-day follow-up (see QR code). </a:t>
            </a:r>
          </a:p>
          <a:p>
            <a:endParaRPr lang="en-US" sz="700" dirty="0">
              <a:latin typeface="Calibri" panose="020F0502020204030204" pitchFamily="34" charset="0"/>
              <a:cs typeface="Calibri" panose="020F0502020204030204" pitchFamily="34" charset="0"/>
            </a:endParaRPr>
          </a:p>
          <a:p>
            <a:r>
              <a:rPr lang="en-US" sz="1000" b="1" dirty="0">
                <a:latin typeface="Calibri" panose="020F0502020204030204" pitchFamily="34" charset="0"/>
                <a:cs typeface="Calibri" panose="020F0502020204030204" pitchFamily="34" charset="0"/>
              </a:rPr>
              <a:t>Table: Adults Diagnosed with PE in the Primary Care Setting Managed as Outpatients, Stratified by Site of Care</a:t>
            </a:r>
            <a:endParaRPr lang="en-US" sz="1000" dirty="0">
              <a:latin typeface="Calibri" panose="020F0502020204030204" pitchFamily="34" charset="0"/>
              <a:cs typeface="Calibri" panose="020F0502020204030204" pitchFamily="34" charset="0"/>
            </a:endParaRPr>
          </a:p>
        </p:txBody>
      </p:sp>
      <p:sp>
        <p:nvSpPr>
          <p:cNvPr id="13" name="Rectangle 12">
            <a:extLst>
              <a:ext uri="{FF2B5EF4-FFF2-40B4-BE49-F238E27FC236}">
                <a16:creationId xmlns:a16="http://schemas.microsoft.com/office/drawing/2014/main" id="{A41D57AE-BDD1-DB4C-96E8-4740BDB3D90E}"/>
              </a:ext>
            </a:extLst>
          </p:cNvPr>
          <p:cNvSpPr/>
          <p:nvPr/>
        </p:nvSpPr>
        <p:spPr>
          <a:xfrm>
            <a:off x="8020335" y="5785479"/>
            <a:ext cx="4114720" cy="400110"/>
          </a:xfrm>
          <a:prstGeom prst="rect">
            <a:avLst/>
          </a:prstGeom>
        </p:spPr>
        <p:txBody>
          <a:bodyPr wrap="square">
            <a:spAutoFit/>
          </a:bodyPr>
          <a:lstStyle/>
          <a:p>
            <a:r>
              <a:rPr lang="en-US" sz="1000" dirty="0">
                <a:latin typeface="Calibri" panose="020F0502020204030204" pitchFamily="34" charset="0"/>
                <a:cs typeface="Calibri" panose="020F0502020204030204" pitchFamily="34" charset="0"/>
              </a:rPr>
              <a:t>Outpatient management of select primary-care PE patients appears to be safe and effective in this setting with and without ED referral. </a:t>
            </a:r>
          </a:p>
        </p:txBody>
      </p:sp>
      <p:pic>
        <p:nvPicPr>
          <p:cNvPr id="14" name="Picture 13">
            <a:extLst>
              <a:ext uri="{FF2B5EF4-FFF2-40B4-BE49-F238E27FC236}">
                <a16:creationId xmlns:a16="http://schemas.microsoft.com/office/drawing/2014/main" id="{D0C9C13D-A2E6-B14E-B55F-F8C57F97FA7F}"/>
              </a:ext>
            </a:extLst>
          </p:cNvPr>
          <p:cNvPicPr>
            <a:picLocks noChangeAspect="1"/>
          </p:cNvPicPr>
          <p:nvPr/>
        </p:nvPicPr>
        <p:blipFill>
          <a:blip r:embed="rId6"/>
          <a:stretch>
            <a:fillRect/>
          </a:stretch>
        </p:blipFill>
        <p:spPr>
          <a:xfrm>
            <a:off x="5026105" y="4512819"/>
            <a:ext cx="1901952" cy="1901952"/>
          </a:xfrm>
          <a:prstGeom prst="rect">
            <a:avLst/>
          </a:prstGeom>
        </p:spPr>
      </p:pic>
      <p:sp>
        <p:nvSpPr>
          <p:cNvPr id="4" name="Rectangle 3">
            <a:extLst>
              <a:ext uri="{FF2B5EF4-FFF2-40B4-BE49-F238E27FC236}">
                <a16:creationId xmlns:a16="http://schemas.microsoft.com/office/drawing/2014/main" id="{4B97656C-1E6F-EC4C-AC3A-E8C923C85EF0}"/>
              </a:ext>
            </a:extLst>
          </p:cNvPr>
          <p:cNvSpPr/>
          <p:nvPr/>
        </p:nvSpPr>
        <p:spPr>
          <a:xfrm>
            <a:off x="8020335" y="667025"/>
            <a:ext cx="4092412" cy="553998"/>
          </a:xfrm>
          <a:prstGeom prst="rect">
            <a:avLst/>
          </a:prstGeom>
        </p:spPr>
        <p:txBody>
          <a:bodyPr wrap="square">
            <a:spAutoFit/>
          </a:bodyPr>
          <a:lstStyle/>
          <a:p>
            <a:r>
              <a:rPr lang="en-US" sz="1000" b="1" dirty="0">
                <a:solidFill>
                  <a:srgbClr val="00BD81"/>
                </a:solidFill>
                <a:latin typeface="Calibri" panose="020F0502020204030204" pitchFamily="34" charset="0"/>
                <a:cs typeface="Calibri" panose="020F0502020204030204" pitchFamily="34" charset="0"/>
              </a:rPr>
              <a:t>ANALYSIS (CONTINUED): </a:t>
            </a:r>
            <a:r>
              <a:rPr lang="en-US" sz="1000" dirty="0">
                <a:latin typeface="Calibri" panose="020F0502020204030204" pitchFamily="34" charset="0"/>
                <a:cs typeface="Calibri" panose="020F0502020204030204" pitchFamily="34" charset="0"/>
              </a:rPr>
              <a:t>Chi-squared and Wilcoxon statistical tests were used to compare both outpatient groups (#1 and #2).</a:t>
            </a:r>
          </a:p>
          <a:p>
            <a:endParaRPr lang="en-US" sz="1000" dirty="0">
              <a:latin typeface="Calibri" panose="020F0502020204030204" pitchFamily="34" charset="0"/>
              <a:cs typeface="Calibri" panose="020F0502020204030204" pitchFamily="34" charset="0"/>
            </a:endParaRPr>
          </a:p>
        </p:txBody>
      </p:sp>
      <p:graphicFrame>
        <p:nvGraphicFramePr>
          <p:cNvPr id="10" name="Table 9">
            <a:extLst>
              <a:ext uri="{FF2B5EF4-FFF2-40B4-BE49-F238E27FC236}">
                <a16:creationId xmlns:a16="http://schemas.microsoft.com/office/drawing/2014/main" id="{95BDE9ED-6654-684C-B616-65A8010B0E42}"/>
              </a:ext>
            </a:extLst>
          </p:cNvPr>
          <p:cNvGraphicFramePr>
            <a:graphicFrameLocks noGrp="1"/>
          </p:cNvGraphicFramePr>
          <p:nvPr>
            <p:extLst>
              <p:ext uri="{D42A27DB-BD31-4B8C-83A1-F6EECF244321}">
                <p14:modId xmlns:p14="http://schemas.microsoft.com/office/powerpoint/2010/main" val="4145595001"/>
              </p:ext>
            </p:extLst>
          </p:nvPr>
        </p:nvGraphicFramePr>
        <p:xfrm>
          <a:off x="8070248" y="2885115"/>
          <a:ext cx="4005147" cy="2108200"/>
        </p:xfrm>
        <a:graphic>
          <a:graphicData uri="http://schemas.openxmlformats.org/drawingml/2006/table">
            <a:tbl>
              <a:tblPr>
                <a:tableStyleId>{69C7853C-536D-4A76-A0AE-DD22124D55A5}</a:tableStyleId>
              </a:tblPr>
              <a:tblGrid>
                <a:gridCol w="1478754">
                  <a:extLst>
                    <a:ext uri="{9D8B030D-6E8A-4147-A177-3AD203B41FA5}">
                      <a16:colId xmlns:a16="http://schemas.microsoft.com/office/drawing/2014/main" val="2246563104"/>
                    </a:ext>
                  </a:extLst>
                </a:gridCol>
                <a:gridCol w="1026042">
                  <a:extLst>
                    <a:ext uri="{9D8B030D-6E8A-4147-A177-3AD203B41FA5}">
                      <a16:colId xmlns:a16="http://schemas.microsoft.com/office/drawing/2014/main" val="2651192010"/>
                    </a:ext>
                  </a:extLst>
                </a:gridCol>
                <a:gridCol w="1052623">
                  <a:extLst>
                    <a:ext uri="{9D8B030D-6E8A-4147-A177-3AD203B41FA5}">
                      <a16:colId xmlns:a16="http://schemas.microsoft.com/office/drawing/2014/main" val="3630655878"/>
                    </a:ext>
                  </a:extLst>
                </a:gridCol>
                <a:gridCol w="447728">
                  <a:extLst>
                    <a:ext uri="{9D8B030D-6E8A-4147-A177-3AD203B41FA5}">
                      <a16:colId xmlns:a16="http://schemas.microsoft.com/office/drawing/2014/main" val="1962763598"/>
                    </a:ext>
                  </a:extLst>
                </a:gridCol>
              </a:tblGrid>
              <a:tr h="345253">
                <a:tc>
                  <a:txBody>
                    <a:bodyPr/>
                    <a:lstStyle/>
                    <a:p>
                      <a:pPr marL="0" marR="0" algn="l">
                        <a:lnSpc>
                          <a:spcPct val="100000"/>
                        </a:lnSpc>
                        <a:spcBef>
                          <a:spcPts val="0"/>
                        </a:spcBef>
                        <a:spcAft>
                          <a:spcPts val="0"/>
                        </a:spcAft>
                      </a:pPr>
                      <a:endParaRPr lang="en-US" sz="1000"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ctr">
                        <a:lnSpc>
                          <a:spcPct val="100000"/>
                        </a:lnSpc>
                        <a:spcBef>
                          <a:spcPts val="0"/>
                        </a:spcBef>
                        <a:spcAft>
                          <a:spcPts val="0"/>
                        </a:spcAft>
                      </a:pPr>
                      <a:r>
                        <a:rPr lang="en-US" sz="1000" b="1" dirty="0">
                          <a:effectLst/>
                          <a:latin typeface="Calibri" panose="020F0502020204030204" pitchFamily="34" charset="0"/>
                          <a:cs typeface="Calibri" panose="020F0502020204030204" pitchFamily="34" charset="0"/>
                        </a:rPr>
                        <a:t>Clinic-Only</a:t>
                      </a:r>
                    </a:p>
                    <a:p>
                      <a:pPr marL="0" marR="0" algn="ctr">
                        <a:lnSpc>
                          <a:spcPct val="100000"/>
                        </a:lnSpc>
                        <a:spcBef>
                          <a:spcPts val="0"/>
                        </a:spcBef>
                        <a:spcAft>
                          <a:spcPts val="0"/>
                        </a:spcAft>
                      </a:pPr>
                      <a:r>
                        <a:rPr lang="en-US" sz="1000" b="1" dirty="0">
                          <a:effectLst/>
                          <a:latin typeface="Calibri" panose="020F0502020204030204" pitchFamily="34" charset="0"/>
                          <a:cs typeface="Calibri" panose="020F0502020204030204" pitchFamily="34" charset="0"/>
                        </a:rPr>
                        <a:t>n=36 (30%)</a:t>
                      </a:r>
                      <a:endParaRPr lang="en-US" sz="1000" b="1"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ctr">
                        <a:lnSpc>
                          <a:spcPct val="100000"/>
                        </a:lnSpc>
                        <a:spcBef>
                          <a:spcPts val="0"/>
                        </a:spcBef>
                        <a:spcAft>
                          <a:spcPts val="0"/>
                        </a:spcAft>
                      </a:pPr>
                      <a:r>
                        <a:rPr lang="en-US" sz="1000" b="1" dirty="0">
                          <a:effectLst/>
                          <a:latin typeface="Calibri" panose="020F0502020204030204" pitchFamily="34" charset="0"/>
                          <a:cs typeface="Calibri" panose="020F0502020204030204" pitchFamily="34" charset="0"/>
                        </a:rPr>
                        <a:t>Clinic-Plus-ED</a:t>
                      </a:r>
                    </a:p>
                    <a:p>
                      <a:pPr marL="0" marR="0" algn="ctr">
                        <a:lnSpc>
                          <a:spcPct val="100000"/>
                        </a:lnSpc>
                        <a:spcBef>
                          <a:spcPts val="0"/>
                        </a:spcBef>
                        <a:spcAft>
                          <a:spcPts val="0"/>
                        </a:spcAft>
                      </a:pPr>
                      <a:r>
                        <a:rPr lang="en-US" sz="1000" b="1" dirty="0">
                          <a:effectLst/>
                          <a:latin typeface="Calibri" panose="020F0502020204030204" pitchFamily="34" charset="0"/>
                          <a:cs typeface="Calibri" panose="020F0502020204030204" pitchFamily="34" charset="0"/>
                        </a:rPr>
                        <a:t>n=84 (70%)</a:t>
                      </a:r>
                      <a:endParaRPr lang="en-US" sz="1000" b="1"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ctr">
                        <a:lnSpc>
                          <a:spcPct val="100000"/>
                        </a:lnSpc>
                        <a:spcBef>
                          <a:spcPts val="0"/>
                        </a:spcBef>
                        <a:spcAft>
                          <a:spcPts val="0"/>
                        </a:spcAft>
                      </a:pPr>
                      <a:r>
                        <a:rPr lang="en-US" sz="1000" b="1" dirty="0">
                          <a:effectLst/>
                          <a:latin typeface="Calibri" panose="020F0502020204030204" pitchFamily="34" charset="0"/>
                          <a:cs typeface="Calibri" panose="020F0502020204030204" pitchFamily="34" charset="0"/>
                        </a:rPr>
                        <a:t>P -value</a:t>
                      </a:r>
                      <a:endParaRPr lang="en-US" sz="1000" b="1"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2285685850"/>
                  </a:ext>
                </a:extLst>
              </a:tr>
              <a:tr h="205149">
                <a:tc>
                  <a:txBody>
                    <a:bodyPr/>
                    <a:lstStyle/>
                    <a:p>
                      <a:pPr marL="0" marR="0" algn="l">
                        <a:lnSpc>
                          <a:spcPct val="100000"/>
                        </a:lnSpc>
                        <a:spcBef>
                          <a:spcPts val="0"/>
                        </a:spcBef>
                        <a:spcAft>
                          <a:spcPts val="0"/>
                        </a:spcAft>
                      </a:pPr>
                      <a:r>
                        <a:rPr lang="en-US" sz="1000" b="1" dirty="0">
                          <a:effectLst/>
                          <a:latin typeface="Calibri" panose="020F0502020204030204" pitchFamily="34" charset="0"/>
                          <a:cs typeface="Calibri" panose="020F0502020204030204" pitchFamily="34" charset="0"/>
                        </a:rPr>
                        <a:t>Demographics</a:t>
                      </a:r>
                      <a:endParaRPr lang="en-US" sz="1000" b="1"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l">
                        <a:lnSpc>
                          <a:spcPct val="100000"/>
                        </a:lnSpc>
                        <a:spcBef>
                          <a:spcPts val="0"/>
                        </a:spcBef>
                        <a:spcAft>
                          <a:spcPts val="0"/>
                        </a:spcAft>
                      </a:pPr>
                      <a:r>
                        <a:rPr lang="en-US" sz="1000" dirty="0">
                          <a:effectLst/>
                          <a:latin typeface="Calibri" panose="020F0502020204030204" pitchFamily="34" charset="0"/>
                          <a:cs typeface="Calibri" panose="020F0502020204030204" pitchFamily="34" charset="0"/>
                        </a:rPr>
                        <a:t> </a:t>
                      </a:r>
                      <a:endParaRPr lang="en-US" sz="1000"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l">
                        <a:lnSpc>
                          <a:spcPct val="100000"/>
                        </a:lnSpc>
                        <a:spcBef>
                          <a:spcPts val="0"/>
                        </a:spcBef>
                        <a:spcAft>
                          <a:spcPts val="0"/>
                        </a:spcAft>
                      </a:pPr>
                      <a:r>
                        <a:rPr lang="en-US" sz="1000" dirty="0">
                          <a:effectLst/>
                          <a:latin typeface="Calibri" panose="020F0502020204030204" pitchFamily="34" charset="0"/>
                          <a:cs typeface="Calibri" panose="020F0502020204030204" pitchFamily="34" charset="0"/>
                        </a:rPr>
                        <a:t> </a:t>
                      </a:r>
                      <a:endParaRPr lang="en-US" sz="1000"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l">
                        <a:lnSpc>
                          <a:spcPct val="100000"/>
                        </a:lnSpc>
                        <a:spcBef>
                          <a:spcPts val="0"/>
                        </a:spcBef>
                        <a:spcAft>
                          <a:spcPts val="0"/>
                        </a:spcAft>
                      </a:pPr>
                      <a:r>
                        <a:rPr lang="en-US" sz="1000">
                          <a:effectLst/>
                          <a:latin typeface="Calibri" panose="020F0502020204030204" pitchFamily="34" charset="0"/>
                          <a:cs typeface="Calibri" panose="020F0502020204030204" pitchFamily="34" charset="0"/>
                        </a:rPr>
                        <a:t> </a:t>
                      </a:r>
                      <a:endParaRPr lang="en-US" sz="100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919131869"/>
                  </a:ext>
                </a:extLst>
              </a:tr>
              <a:tr h="259459">
                <a:tc>
                  <a:txBody>
                    <a:bodyPr/>
                    <a:lstStyle/>
                    <a:p>
                      <a:pPr marL="0" marR="0" algn="l">
                        <a:lnSpc>
                          <a:spcPct val="100000"/>
                        </a:lnSpc>
                        <a:spcBef>
                          <a:spcPts val="0"/>
                        </a:spcBef>
                        <a:spcAft>
                          <a:spcPts val="0"/>
                        </a:spcAft>
                      </a:pPr>
                      <a:r>
                        <a:rPr lang="en-US" sz="1000" dirty="0">
                          <a:effectLst/>
                          <a:latin typeface="Calibri" panose="020F0502020204030204" pitchFamily="34" charset="0"/>
                          <a:cs typeface="Calibri" panose="020F0502020204030204" pitchFamily="34" charset="0"/>
                        </a:rPr>
                        <a:t>    Age, </a:t>
                      </a:r>
                      <a:r>
                        <a:rPr lang="en-US" sz="1000" dirty="0" err="1">
                          <a:effectLst/>
                          <a:latin typeface="Calibri" panose="020F0502020204030204" pitchFamily="34" charset="0"/>
                          <a:cs typeface="Calibri" panose="020F0502020204030204" pitchFamily="34" charset="0"/>
                        </a:rPr>
                        <a:t>yrs</a:t>
                      </a:r>
                      <a:r>
                        <a:rPr lang="en-US" sz="1000" dirty="0">
                          <a:effectLst/>
                          <a:latin typeface="Calibri" panose="020F0502020204030204" pitchFamily="34" charset="0"/>
                          <a:cs typeface="Calibri" panose="020F0502020204030204" pitchFamily="34" charset="0"/>
                        </a:rPr>
                        <a:t>, median (IQR)</a:t>
                      </a:r>
                      <a:endParaRPr lang="en-US" sz="1000"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l">
                        <a:lnSpc>
                          <a:spcPct val="100000"/>
                        </a:lnSpc>
                        <a:spcBef>
                          <a:spcPts val="0"/>
                        </a:spcBef>
                        <a:spcAft>
                          <a:spcPts val="0"/>
                        </a:spcAft>
                      </a:pPr>
                      <a:r>
                        <a:rPr lang="en-US" sz="1000" dirty="0">
                          <a:effectLst/>
                          <a:latin typeface="Calibri" panose="020F0502020204030204" pitchFamily="34" charset="0"/>
                          <a:cs typeface="Calibri" panose="020F0502020204030204" pitchFamily="34" charset="0"/>
                        </a:rPr>
                        <a:t>65 (51-74)</a:t>
                      </a:r>
                      <a:endParaRPr lang="en-US" sz="1000"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l">
                        <a:lnSpc>
                          <a:spcPct val="100000"/>
                        </a:lnSpc>
                        <a:spcBef>
                          <a:spcPts val="0"/>
                        </a:spcBef>
                        <a:spcAft>
                          <a:spcPts val="0"/>
                        </a:spcAft>
                      </a:pPr>
                      <a:r>
                        <a:rPr lang="en-US" sz="1000" dirty="0">
                          <a:effectLst/>
                          <a:latin typeface="Calibri" panose="020F0502020204030204" pitchFamily="34" charset="0"/>
                          <a:cs typeface="Calibri" panose="020F0502020204030204" pitchFamily="34" charset="0"/>
                        </a:rPr>
                        <a:t>63 (50-71)</a:t>
                      </a:r>
                      <a:endParaRPr lang="en-US" sz="1000"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l">
                        <a:lnSpc>
                          <a:spcPct val="100000"/>
                        </a:lnSpc>
                        <a:spcBef>
                          <a:spcPts val="0"/>
                        </a:spcBef>
                        <a:spcAft>
                          <a:spcPts val="0"/>
                        </a:spcAft>
                      </a:pPr>
                      <a:r>
                        <a:rPr lang="en-US" sz="1000">
                          <a:effectLst/>
                          <a:latin typeface="Calibri" panose="020F0502020204030204" pitchFamily="34" charset="0"/>
                          <a:cs typeface="Calibri" panose="020F0502020204030204" pitchFamily="34" charset="0"/>
                        </a:rPr>
                        <a:t>0.67</a:t>
                      </a:r>
                      <a:endParaRPr lang="en-US" sz="100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344171947"/>
                  </a:ext>
                </a:extLst>
              </a:tr>
              <a:tr h="0">
                <a:tc>
                  <a:txBody>
                    <a:bodyPr/>
                    <a:lstStyle/>
                    <a:p>
                      <a:pPr marL="101600" marR="0" algn="l">
                        <a:lnSpc>
                          <a:spcPct val="100000"/>
                        </a:lnSpc>
                        <a:spcBef>
                          <a:spcPts val="0"/>
                        </a:spcBef>
                        <a:spcAft>
                          <a:spcPts val="0"/>
                        </a:spcAft>
                      </a:pPr>
                      <a:r>
                        <a:rPr lang="en-US" sz="1000" dirty="0">
                          <a:effectLst/>
                          <a:latin typeface="Calibri" panose="020F0502020204030204" pitchFamily="34" charset="0"/>
                          <a:cs typeface="Calibri" panose="020F0502020204030204" pitchFamily="34" charset="0"/>
                        </a:rPr>
                        <a:t>Sex, male</a:t>
                      </a:r>
                      <a:endParaRPr lang="en-US" sz="1000"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l">
                        <a:lnSpc>
                          <a:spcPct val="100000"/>
                        </a:lnSpc>
                        <a:spcBef>
                          <a:spcPts val="0"/>
                        </a:spcBef>
                        <a:spcAft>
                          <a:spcPts val="0"/>
                        </a:spcAft>
                      </a:pPr>
                      <a:r>
                        <a:rPr lang="en-US" sz="1000" dirty="0">
                          <a:effectLst/>
                          <a:latin typeface="Calibri" panose="020F0502020204030204" pitchFamily="34" charset="0"/>
                          <a:cs typeface="Calibri" panose="020F0502020204030204" pitchFamily="34" charset="0"/>
                        </a:rPr>
                        <a:t>21 (58)</a:t>
                      </a:r>
                      <a:endParaRPr lang="en-US" sz="1000"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l">
                        <a:lnSpc>
                          <a:spcPct val="100000"/>
                        </a:lnSpc>
                        <a:spcBef>
                          <a:spcPts val="0"/>
                        </a:spcBef>
                        <a:spcAft>
                          <a:spcPts val="0"/>
                        </a:spcAft>
                      </a:pPr>
                      <a:r>
                        <a:rPr lang="en-US" sz="1000" dirty="0">
                          <a:effectLst/>
                          <a:latin typeface="Calibri" panose="020F0502020204030204" pitchFamily="34" charset="0"/>
                          <a:cs typeface="Calibri" panose="020F0502020204030204" pitchFamily="34" charset="0"/>
                        </a:rPr>
                        <a:t>52 (62)</a:t>
                      </a:r>
                      <a:endParaRPr lang="en-US" sz="1000"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l">
                        <a:lnSpc>
                          <a:spcPct val="100000"/>
                        </a:lnSpc>
                        <a:spcBef>
                          <a:spcPts val="0"/>
                        </a:spcBef>
                        <a:spcAft>
                          <a:spcPts val="0"/>
                        </a:spcAft>
                      </a:pPr>
                      <a:r>
                        <a:rPr lang="en-US" sz="1000">
                          <a:effectLst/>
                          <a:latin typeface="Calibri" panose="020F0502020204030204" pitchFamily="34" charset="0"/>
                          <a:cs typeface="Calibri" panose="020F0502020204030204" pitchFamily="34" charset="0"/>
                        </a:rPr>
                        <a:t>0.71</a:t>
                      </a:r>
                      <a:endParaRPr lang="en-US" sz="100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4170705476"/>
                  </a:ext>
                </a:extLst>
              </a:tr>
              <a:tr h="237603">
                <a:tc>
                  <a:txBody>
                    <a:bodyPr/>
                    <a:lstStyle/>
                    <a:p>
                      <a:pPr marL="0" marR="0" algn="l">
                        <a:lnSpc>
                          <a:spcPct val="100000"/>
                        </a:lnSpc>
                        <a:spcBef>
                          <a:spcPts val="0"/>
                        </a:spcBef>
                        <a:spcAft>
                          <a:spcPts val="0"/>
                        </a:spcAft>
                      </a:pPr>
                      <a:r>
                        <a:rPr lang="en-US" sz="1000" b="1" dirty="0">
                          <a:effectLst/>
                          <a:latin typeface="Calibri" panose="020F0502020204030204" pitchFamily="34" charset="0"/>
                          <a:cs typeface="Calibri" panose="020F0502020204030204" pitchFamily="34" charset="0"/>
                        </a:rPr>
                        <a:t>PE Severity Index Class</a:t>
                      </a:r>
                      <a:endParaRPr lang="en-US" sz="1000" b="1"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l">
                        <a:lnSpc>
                          <a:spcPct val="100000"/>
                        </a:lnSpc>
                        <a:spcBef>
                          <a:spcPts val="0"/>
                        </a:spcBef>
                        <a:spcAft>
                          <a:spcPts val="0"/>
                        </a:spcAft>
                      </a:pPr>
                      <a:r>
                        <a:rPr lang="en-US" sz="1000" dirty="0">
                          <a:effectLst/>
                          <a:latin typeface="Calibri" panose="020F0502020204030204" pitchFamily="34" charset="0"/>
                          <a:cs typeface="Calibri" panose="020F0502020204030204" pitchFamily="34" charset="0"/>
                        </a:rPr>
                        <a:t> </a:t>
                      </a:r>
                      <a:endParaRPr lang="en-US" sz="1000"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l">
                        <a:lnSpc>
                          <a:spcPct val="100000"/>
                        </a:lnSpc>
                        <a:spcBef>
                          <a:spcPts val="0"/>
                        </a:spcBef>
                        <a:spcAft>
                          <a:spcPts val="0"/>
                        </a:spcAft>
                      </a:pPr>
                      <a:r>
                        <a:rPr lang="en-US" sz="1000" dirty="0">
                          <a:effectLst/>
                          <a:latin typeface="Calibri" panose="020F0502020204030204" pitchFamily="34" charset="0"/>
                          <a:cs typeface="Calibri" panose="020F0502020204030204" pitchFamily="34" charset="0"/>
                        </a:rPr>
                        <a:t> </a:t>
                      </a:r>
                      <a:endParaRPr lang="en-US" sz="1000"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l">
                        <a:lnSpc>
                          <a:spcPct val="100000"/>
                        </a:lnSpc>
                        <a:spcBef>
                          <a:spcPts val="0"/>
                        </a:spcBef>
                        <a:spcAft>
                          <a:spcPts val="0"/>
                        </a:spcAft>
                      </a:pPr>
                      <a:r>
                        <a:rPr lang="en-US" sz="1000" dirty="0">
                          <a:effectLst/>
                          <a:latin typeface="Calibri" panose="020F0502020204030204" pitchFamily="34" charset="0"/>
                          <a:cs typeface="Calibri" panose="020F0502020204030204" pitchFamily="34" charset="0"/>
                        </a:rPr>
                        <a:t>0.81</a:t>
                      </a:r>
                      <a:endParaRPr lang="en-US" sz="1000"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1560755809"/>
                  </a:ext>
                </a:extLst>
              </a:tr>
              <a:tr h="250599">
                <a:tc>
                  <a:txBody>
                    <a:bodyPr/>
                    <a:lstStyle/>
                    <a:p>
                      <a:pPr marL="0" marR="0" algn="l">
                        <a:lnSpc>
                          <a:spcPct val="100000"/>
                        </a:lnSpc>
                        <a:spcBef>
                          <a:spcPts val="0"/>
                        </a:spcBef>
                        <a:spcAft>
                          <a:spcPts val="0"/>
                        </a:spcAft>
                      </a:pPr>
                      <a:r>
                        <a:rPr lang="en-US" sz="1000">
                          <a:effectLst/>
                          <a:latin typeface="Calibri" panose="020F0502020204030204" pitchFamily="34" charset="0"/>
                          <a:cs typeface="Calibri" panose="020F0502020204030204" pitchFamily="34" charset="0"/>
                        </a:rPr>
                        <a:t>    I-II (lower risk)</a:t>
                      </a:r>
                      <a:endParaRPr lang="en-US" sz="100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l">
                        <a:lnSpc>
                          <a:spcPct val="100000"/>
                        </a:lnSpc>
                        <a:spcBef>
                          <a:spcPts val="0"/>
                        </a:spcBef>
                        <a:spcAft>
                          <a:spcPts val="0"/>
                        </a:spcAft>
                      </a:pPr>
                      <a:r>
                        <a:rPr lang="en-US" sz="1000" dirty="0">
                          <a:effectLst/>
                          <a:latin typeface="Calibri" panose="020F0502020204030204" pitchFamily="34" charset="0"/>
                          <a:cs typeface="Calibri" panose="020F0502020204030204" pitchFamily="34" charset="0"/>
                        </a:rPr>
                        <a:t>24 (67)</a:t>
                      </a:r>
                      <a:endParaRPr lang="en-US" sz="1000"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l">
                        <a:lnSpc>
                          <a:spcPct val="100000"/>
                        </a:lnSpc>
                        <a:spcBef>
                          <a:spcPts val="0"/>
                        </a:spcBef>
                        <a:spcAft>
                          <a:spcPts val="0"/>
                        </a:spcAft>
                      </a:pPr>
                      <a:r>
                        <a:rPr lang="en-US" sz="1000" dirty="0">
                          <a:effectLst/>
                          <a:latin typeface="Calibri" panose="020F0502020204030204" pitchFamily="34" charset="0"/>
                          <a:cs typeface="Calibri" panose="020F0502020204030204" pitchFamily="34" charset="0"/>
                        </a:rPr>
                        <a:t>58 (69)</a:t>
                      </a:r>
                      <a:endParaRPr lang="en-US" sz="1000"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l">
                        <a:lnSpc>
                          <a:spcPct val="100000"/>
                        </a:lnSpc>
                        <a:spcBef>
                          <a:spcPts val="0"/>
                        </a:spcBef>
                        <a:spcAft>
                          <a:spcPts val="0"/>
                        </a:spcAft>
                      </a:pPr>
                      <a:r>
                        <a:rPr lang="en-US" sz="1000">
                          <a:effectLst/>
                          <a:latin typeface="Calibri" panose="020F0502020204030204" pitchFamily="34" charset="0"/>
                          <a:cs typeface="Calibri" panose="020F0502020204030204" pitchFamily="34" charset="0"/>
                        </a:rPr>
                        <a:t> </a:t>
                      </a:r>
                      <a:endParaRPr lang="en-US" sz="100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2858068007"/>
                  </a:ext>
                </a:extLst>
              </a:tr>
              <a:tr h="208007">
                <a:tc>
                  <a:txBody>
                    <a:bodyPr/>
                    <a:lstStyle/>
                    <a:p>
                      <a:pPr marL="101600" marR="0" algn="l">
                        <a:lnSpc>
                          <a:spcPct val="100000"/>
                        </a:lnSpc>
                        <a:spcBef>
                          <a:spcPts val="0"/>
                        </a:spcBef>
                        <a:spcAft>
                          <a:spcPts val="0"/>
                        </a:spcAft>
                      </a:pPr>
                      <a:r>
                        <a:rPr lang="en-US" sz="1000" dirty="0">
                          <a:effectLst/>
                          <a:latin typeface="Calibri" panose="020F0502020204030204" pitchFamily="34" charset="0"/>
                          <a:cs typeface="Calibri" panose="020F0502020204030204" pitchFamily="34" charset="0"/>
                        </a:rPr>
                        <a:t>III-V (higher risk)</a:t>
                      </a:r>
                      <a:endParaRPr lang="en-US" sz="1000"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l">
                        <a:lnSpc>
                          <a:spcPct val="100000"/>
                        </a:lnSpc>
                        <a:spcBef>
                          <a:spcPts val="0"/>
                        </a:spcBef>
                        <a:spcAft>
                          <a:spcPts val="0"/>
                        </a:spcAft>
                      </a:pPr>
                      <a:r>
                        <a:rPr lang="en-US" sz="1000" dirty="0">
                          <a:effectLst/>
                          <a:latin typeface="Calibri" panose="020F0502020204030204" pitchFamily="34" charset="0"/>
                          <a:cs typeface="Calibri" panose="020F0502020204030204" pitchFamily="34" charset="0"/>
                        </a:rPr>
                        <a:t>12 (33)</a:t>
                      </a:r>
                      <a:endParaRPr lang="en-US" sz="1000"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l">
                        <a:lnSpc>
                          <a:spcPct val="100000"/>
                        </a:lnSpc>
                        <a:spcBef>
                          <a:spcPts val="0"/>
                        </a:spcBef>
                        <a:spcAft>
                          <a:spcPts val="0"/>
                        </a:spcAft>
                      </a:pPr>
                      <a:r>
                        <a:rPr lang="en-US" sz="1000" dirty="0">
                          <a:effectLst/>
                          <a:latin typeface="Calibri" panose="020F0502020204030204" pitchFamily="34" charset="0"/>
                          <a:cs typeface="Calibri" panose="020F0502020204030204" pitchFamily="34" charset="0"/>
                        </a:rPr>
                        <a:t>26 (31)</a:t>
                      </a:r>
                      <a:endParaRPr lang="en-US" sz="1000"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tc>
                  <a:txBody>
                    <a:bodyPr/>
                    <a:lstStyle/>
                    <a:p>
                      <a:pPr marL="0" marR="0" algn="l">
                        <a:lnSpc>
                          <a:spcPct val="100000"/>
                        </a:lnSpc>
                        <a:spcBef>
                          <a:spcPts val="0"/>
                        </a:spcBef>
                        <a:spcAft>
                          <a:spcPts val="0"/>
                        </a:spcAft>
                      </a:pPr>
                      <a:r>
                        <a:rPr lang="en-US" sz="1000" dirty="0">
                          <a:effectLst/>
                          <a:latin typeface="Calibri" panose="020F0502020204030204" pitchFamily="34" charset="0"/>
                          <a:cs typeface="Calibri" panose="020F0502020204030204" pitchFamily="34" charset="0"/>
                        </a:rPr>
                        <a:t> </a:t>
                      </a:r>
                      <a:endParaRPr lang="en-US" sz="1000" dirty="0">
                        <a:effectLst/>
                        <a:latin typeface="Calibri" panose="020F0502020204030204" pitchFamily="34" charset="0"/>
                        <a:ea typeface="Arial" panose="020B060402020202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496972628"/>
                  </a:ext>
                </a:extLst>
              </a:tr>
            </a:tbl>
          </a:graphicData>
        </a:graphic>
      </p:graphicFrame>
      <p:sp>
        <p:nvSpPr>
          <p:cNvPr id="3" name="Rectangle 2">
            <a:extLst>
              <a:ext uri="{FF2B5EF4-FFF2-40B4-BE49-F238E27FC236}">
                <a16:creationId xmlns:a16="http://schemas.microsoft.com/office/drawing/2014/main" id="{C85883E2-303B-4D42-9366-C586BD7FCA08}"/>
              </a:ext>
            </a:extLst>
          </p:cNvPr>
          <p:cNvSpPr/>
          <p:nvPr/>
        </p:nvSpPr>
        <p:spPr>
          <a:xfrm>
            <a:off x="8015462" y="5017513"/>
            <a:ext cx="4114720" cy="400110"/>
          </a:xfrm>
          <a:prstGeom prst="rect">
            <a:avLst/>
          </a:prstGeom>
        </p:spPr>
        <p:txBody>
          <a:bodyPr wrap="square">
            <a:spAutoFit/>
          </a:bodyPr>
          <a:lstStyle/>
          <a:p>
            <a:r>
              <a:rPr lang="en-US" sz="1000" dirty="0">
                <a:latin typeface="Calibri" panose="020F0502020204030204" pitchFamily="34" charset="0"/>
                <a:cs typeface="Calibri" panose="020F0502020204030204" pitchFamily="34" charset="0"/>
              </a:rPr>
              <a:t>There was one</a:t>
            </a:r>
            <a:r>
              <a:rPr lang="en-US" sz="1000" b="1" dirty="0">
                <a:solidFill>
                  <a:schemeClr val="accent1">
                    <a:lumMod val="75000"/>
                  </a:schemeClr>
                </a:solidFill>
                <a:latin typeface="Calibri" panose="020F0502020204030204" pitchFamily="34" charset="0"/>
                <a:cs typeface="Calibri" panose="020F0502020204030204" pitchFamily="34" charset="0"/>
              </a:rPr>
              <a:t> </a:t>
            </a:r>
            <a:r>
              <a:rPr lang="en-US" sz="1000" dirty="0">
                <a:latin typeface="Calibri" panose="020F0502020204030204" pitchFamily="34" charset="0"/>
                <a:cs typeface="Calibri" panose="020F0502020204030204" pitchFamily="34" charset="0"/>
              </a:rPr>
              <a:t>7-day hospitalization for PE-related complaints (a patient in the clinic-plus-ED group). There were no 30-day adverse events.</a:t>
            </a:r>
          </a:p>
        </p:txBody>
      </p:sp>
      <p:pic>
        <p:nvPicPr>
          <p:cNvPr id="1026" name="Picture 2" descr="UC Davis — Consortium of Accelerated Medical Pathway Programs">
            <a:extLst>
              <a:ext uri="{FF2B5EF4-FFF2-40B4-BE49-F238E27FC236}">
                <a16:creationId xmlns:a16="http://schemas.microsoft.com/office/drawing/2014/main" id="{5D5BF839-5D70-DE48-88B9-7F45EA0187D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087985" y="33195"/>
            <a:ext cx="1839767" cy="579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72344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18161</TotalTime>
  <Words>564</Words>
  <Application>Microsoft Macintosh PowerPoint</Application>
  <PresentationFormat>Widescreen</PresentationFormat>
  <Paragraphs>58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Dayna Isaacs</dc:creator>
  <cp:lastModifiedBy>Dayna Isaacs</cp:lastModifiedBy>
  <cp:revision>208</cp:revision>
  <dcterms:created xsi:type="dcterms:W3CDTF">2020-10-24T21:51:02Z</dcterms:created>
  <dcterms:modified xsi:type="dcterms:W3CDTF">2021-02-16T00:12:45Z</dcterms:modified>
</cp:coreProperties>
</file>